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1" r:id="rId8"/>
    <p:sldId id="262" r:id="rId9"/>
    <p:sldId id="260" r:id="rId10"/>
    <p:sldId id="263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11F59F-07D7-4264-9FFC-FFB8797EE6F1}" v="15" dt="2021-06-22T18:53:00.1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C7F9FE-3FE2-4C38-A2BF-6F8F0C24F8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2F95297-C3AF-44ED-8641-2BE238250F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DA4FB4-779C-47E9-B1EC-22EF47E76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B34B-91C6-4976-8D46-939EEA1D2C65}" type="datetimeFigureOut">
              <a:rPr lang="fr-CA" smtClean="0"/>
              <a:t>2021-06-24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5BD064-988A-416F-86B2-97A19BB15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4C3B94-458F-43C3-B0D4-1DEC7E4F2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B566-1BEA-43B5-82FB-FCDD6FC9BB4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19660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7BB6DC-68A0-43DE-AD69-92771E547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9AD3839-29C3-48DD-9B4E-245F29FE4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35E0C7-4221-4A3C-AD96-12035960C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B34B-91C6-4976-8D46-939EEA1D2C65}" type="datetimeFigureOut">
              <a:rPr lang="fr-CA" smtClean="0"/>
              <a:t>2021-06-24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3EBE60-84C9-4CA3-893D-FDA8B9126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D2A56B-AA80-4014-B249-3EE3BAA77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B566-1BEA-43B5-82FB-FCDD6FC9BB4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789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4A63D71-D3FA-49CF-9D9D-CA49870D63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DF26E39-7380-40BF-A002-53B1B8A8F6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E034CE-87C6-4259-8804-F489546F9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B34B-91C6-4976-8D46-939EEA1D2C65}" type="datetimeFigureOut">
              <a:rPr lang="fr-CA" smtClean="0"/>
              <a:t>2021-06-24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4E2B9E-324E-466A-8A81-0DD9EA7B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313848-BA86-4574-912C-C23DC6BF4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B566-1BEA-43B5-82FB-FCDD6FC9BB4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08178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D5C930-A0D1-46F0-A2E4-1DB0C4D9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B51A9F-AB24-4A48-807C-90D42E37F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FD1CC4-4666-45A6-8DE9-A988F4650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B34B-91C6-4976-8D46-939EEA1D2C65}" type="datetimeFigureOut">
              <a:rPr lang="fr-CA" smtClean="0"/>
              <a:t>2021-06-24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5D05B0-559F-4ECC-A8AC-C398EF0C6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25FE8F-FE9D-48B4-9449-CF1275326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B566-1BEA-43B5-82FB-FCDD6FC9BB4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14901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A55C76-5FDB-47FF-8350-ADC54AB6F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8F44885-1A45-4A60-8921-65F9F09C3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33665F-9EB8-4203-8C98-3A44A501F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B34B-91C6-4976-8D46-939EEA1D2C65}" type="datetimeFigureOut">
              <a:rPr lang="fr-CA" smtClean="0"/>
              <a:t>2021-06-24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E7B407-9FD7-49B9-86AA-18EB5E048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4A2F2C-B9C4-4E44-AFD6-891F24254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B566-1BEA-43B5-82FB-FCDD6FC9BB4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763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ACE79B-66B4-487B-B358-D690A58D7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E986AB-D795-4C48-B310-5209CEE86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EA06AAC-CA1A-4FF7-9DAC-6435B9686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9D22BC3-4E2F-4F82-A6B8-F833D037A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B34B-91C6-4976-8D46-939EEA1D2C65}" type="datetimeFigureOut">
              <a:rPr lang="fr-CA" smtClean="0"/>
              <a:t>2021-06-24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DE13269-4F99-404C-A214-9441C6E33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A51BF93-6555-497C-8CED-D93CCB557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B566-1BEA-43B5-82FB-FCDD6FC9BB4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315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3A76B5-8B9E-4F41-97BC-E1A472CAE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95FBBE-837D-41F7-98D2-3D3DA7091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54315CB-F266-492C-89D1-192A6C4A4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FBA7A48-D7D8-4EBD-B79A-FDA247BAA3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FE826DF-4231-4E5B-B56B-97354386EA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926D422-196C-4FCC-8D09-EE607F27C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B34B-91C6-4976-8D46-939EEA1D2C65}" type="datetimeFigureOut">
              <a:rPr lang="fr-CA" smtClean="0"/>
              <a:t>2021-06-24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8A8C9D-E585-4554-A119-99D5508CA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6868D99-8E69-416C-9018-8A9B1BD42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B566-1BEA-43B5-82FB-FCDD6FC9BB4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09951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9BD5AA-AA4B-4276-9615-E9CDD3144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8A34D17-341F-4330-82FE-1648CF43E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B34B-91C6-4976-8D46-939EEA1D2C65}" type="datetimeFigureOut">
              <a:rPr lang="fr-CA" smtClean="0"/>
              <a:t>2021-06-24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1C21D92-6359-45C0-92A6-7E613C4CF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7DBA531-A367-4E07-9B2C-C29FAED64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B566-1BEA-43B5-82FB-FCDD6FC9BB4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34977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2CCC943-7484-420C-B946-1DE5ACE4B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B34B-91C6-4976-8D46-939EEA1D2C65}" type="datetimeFigureOut">
              <a:rPr lang="fr-CA" smtClean="0"/>
              <a:t>2021-06-24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5B7198-5D8B-426E-B328-749A882FA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1288B82-9CDF-4CFB-B23C-AEB905B6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B566-1BEA-43B5-82FB-FCDD6FC9BB4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93089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0C7573-3D6F-4810-8445-17DF84AB3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B86481-008D-485D-B203-DB079D744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FB5EDE7-F3B3-425C-9DF6-25DFCC871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677EC02-0392-41D9-983B-BD22A3FF9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B34B-91C6-4976-8D46-939EEA1D2C65}" type="datetimeFigureOut">
              <a:rPr lang="fr-CA" smtClean="0"/>
              <a:t>2021-06-24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6CFB5F9-47BD-45E3-B062-5A22D55BB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D39B724-4300-47FD-990A-85EB34FF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B566-1BEA-43B5-82FB-FCDD6FC9BB4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54714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E13883-8099-4B06-971C-2F930A65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4CF769F-E608-4A63-B7D9-83578A63D4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535ED32-72AA-479A-A7E6-055BF9741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4796243-D431-4A26-B5CC-3894480C7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B34B-91C6-4976-8D46-939EEA1D2C65}" type="datetimeFigureOut">
              <a:rPr lang="fr-CA" smtClean="0"/>
              <a:t>2021-06-24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B241AB3-ED09-476D-9139-4EB3B8FE5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761500-DDD2-4052-A2EB-72CA8C6A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B566-1BEA-43B5-82FB-FCDD6FC9BB4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9299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026C7D9-CB61-477B-ABF2-824AF1B0D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B677DC-984D-4206-9DD3-70B2FD157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89EC12-73D7-4368-BD0F-163779A952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CB34B-91C6-4976-8D46-939EEA1D2C65}" type="datetimeFigureOut">
              <a:rPr lang="fr-CA" smtClean="0"/>
              <a:t>2021-06-24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F82BC3-6DE1-41D5-84CD-F4D689854D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EF0930-08AF-4619-A023-962FB6B2AC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1B566-1BEA-43B5-82FB-FCDD6FC9BB4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1930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recitmst.qc.ca/blockly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7D3FCAC-6AE2-440D-9B17-9AD1258F12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20361" y="1614422"/>
            <a:ext cx="4723268" cy="18548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r-CA">
                <a:latin typeface="Century Gothic" panose="020B0502020202020204" pitchFamily="34" charset="0"/>
              </a:rPr>
              <a:t>Semaine 1 – Mardi</a:t>
            </a:r>
          </a:p>
          <a:p>
            <a:r>
              <a:rPr lang="fr-CA">
                <a:latin typeface="Century Gothic" panose="020B0502020202020204" pitchFamily="34" charset="0"/>
              </a:rPr>
              <a:t>Camp virtuel en mathématique</a:t>
            </a:r>
          </a:p>
          <a:p>
            <a:r>
              <a:rPr lang="fr-CA">
                <a:latin typeface="Century Gothic" panose="020B0502020202020204" pitchFamily="34" charset="0"/>
              </a:rPr>
              <a:t>Je découvre le codage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4" name="Freeform: Shape 19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5" name="Freeform: Shape 194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6" name="Freeform: Shape 195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8" name="Freeform: Shape 197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D5EF0BE7-CF33-4935-B417-8CE9C8526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723" y="-15419"/>
            <a:ext cx="7552675" cy="687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968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572DF25-3238-417E-8B6B-E5BA56A7E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22" y="1563452"/>
            <a:ext cx="3057624" cy="333375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CA" sz="180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Propose un code permettant au cycliste de se rendre au point vert en utilisant ces symboles:</a:t>
            </a:r>
            <a:br>
              <a:rPr lang="fr-CA" sz="180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CA" sz="180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CA" sz="180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CA" sz="180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CA" sz="180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CA" sz="180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180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Trouve le chemin le plus courts.</a:t>
            </a:r>
            <a:endParaRPr lang="en-US" sz="3600" kern="1200">
              <a:solidFill>
                <a:schemeClr val="accent2">
                  <a:lumMod val="20000"/>
                  <a:lumOff val="8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0A3ADE7-1777-494D-B1B6-CE47EA491B1D}"/>
              </a:ext>
            </a:extLst>
          </p:cNvPr>
          <p:cNvSpPr txBox="1"/>
          <p:nvPr/>
        </p:nvSpPr>
        <p:spPr>
          <a:xfrm>
            <a:off x="2311595" y="91874"/>
            <a:ext cx="7259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COOP DU MATIN</a:t>
            </a:r>
          </a:p>
        </p:txBody>
      </p:sp>
      <p:sp>
        <p:nvSpPr>
          <p:cNvPr id="14" name="Flèche : haut 13">
            <a:extLst>
              <a:ext uri="{FF2B5EF4-FFF2-40B4-BE49-F238E27FC236}">
                <a16:creationId xmlns:a16="http://schemas.microsoft.com/office/drawing/2014/main" id="{CE76AE36-2631-4EB8-96BD-C044B1534FE0}"/>
              </a:ext>
            </a:extLst>
          </p:cNvPr>
          <p:cNvSpPr/>
          <p:nvPr/>
        </p:nvSpPr>
        <p:spPr>
          <a:xfrm>
            <a:off x="973123" y="3212983"/>
            <a:ext cx="511728" cy="763399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Flèche : haut 20">
            <a:extLst>
              <a:ext uri="{FF2B5EF4-FFF2-40B4-BE49-F238E27FC236}">
                <a16:creationId xmlns:a16="http://schemas.microsoft.com/office/drawing/2014/main" id="{AB77CFA6-296A-4AC5-8B00-99DF95D6A155}"/>
              </a:ext>
            </a:extLst>
          </p:cNvPr>
          <p:cNvSpPr/>
          <p:nvPr/>
        </p:nvSpPr>
        <p:spPr>
          <a:xfrm rot="10800000">
            <a:off x="1602127" y="3240894"/>
            <a:ext cx="511728" cy="763399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2" name="Flèche : haut 21">
            <a:extLst>
              <a:ext uri="{FF2B5EF4-FFF2-40B4-BE49-F238E27FC236}">
                <a16:creationId xmlns:a16="http://schemas.microsoft.com/office/drawing/2014/main" id="{F2CFAC63-F3AE-417C-9204-19F16D859E13}"/>
              </a:ext>
            </a:extLst>
          </p:cNvPr>
          <p:cNvSpPr/>
          <p:nvPr/>
        </p:nvSpPr>
        <p:spPr>
          <a:xfrm rot="5400000">
            <a:off x="2356966" y="3115059"/>
            <a:ext cx="511728" cy="763399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3" name="Flèche : haut 22">
            <a:extLst>
              <a:ext uri="{FF2B5EF4-FFF2-40B4-BE49-F238E27FC236}">
                <a16:creationId xmlns:a16="http://schemas.microsoft.com/office/drawing/2014/main" id="{295A0303-2C51-4ED9-B8E2-3565E10ECF60}"/>
              </a:ext>
            </a:extLst>
          </p:cNvPr>
          <p:cNvSpPr/>
          <p:nvPr/>
        </p:nvSpPr>
        <p:spPr>
          <a:xfrm rot="16200000">
            <a:off x="3254758" y="3115059"/>
            <a:ext cx="511728" cy="763399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5BCC62-2532-404D-A932-BB60059B52FE}"/>
              </a:ext>
            </a:extLst>
          </p:cNvPr>
          <p:cNvSpPr/>
          <p:nvPr/>
        </p:nvSpPr>
        <p:spPr>
          <a:xfrm>
            <a:off x="7415868" y="2273417"/>
            <a:ext cx="385893" cy="209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4153905-5E48-41F4-BF76-986C340C0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994" y="1070851"/>
            <a:ext cx="5477639" cy="5811061"/>
          </a:xfrm>
          <a:prstGeom prst="rect">
            <a:avLst/>
          </a:prstGeom>
        </p:spPr>
      </p:pic>
      <p:pic>
        <p:nvPicPr>
          <p:cNvPr id="25" name="Graphique 24" descr="Cyclisme avec un remplissage uni">
            <a:extLst>
              <a:ext uri="{FF2B5EF4-FFF2-40B4-BE49-F238E27FC236}">
                <a16:creationId xmlns:a16="http://schemas.microsoft.com/office/drawing/2014/main" id="{A40B20B5-3135-484E-B1BD-6E2C48E78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34125" y="5463331"/>
            <a:ext cx="914400" cy="914400"/>
          </a:xfrm>
          <a:prstGeom prst="rect">
            <a:avLst/>
          </a:prstGeom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C13A4FFB-9469-4F07-9E03-1A2BC7C65638}"/>
              </a:ext>
            </a:extLst>
          </p:cNvPr>
          <p:cNvSpPr/>
          <p:nvPr/>
        </p:nvSpPr>
        <p:spPr>
          <a:xfrm>
            <a:off x="5814785" y="5920531"/>
            <a:ext cx="303586" cy="3020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D80A2C8F-6E0F-4289-B474-762DDB5A36D3}"/>
              </a:ext>
            </a:extLst>
          </p:cNvPr>
          <p:cNvSpPr/>
          <p:nvPr/>
        </p:nvSpPr>
        <p:spPr>
          <a:xfrm>
            <a:off x="8455229" y="2063692"/>
            <a:ext cx="294488" cy="31039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61B669D-C17C-4AA6-8001-078B4A6ED419}"/>
              </a:ext>
            </a:extLst>
          </p:cNvPr>
          <p:cNvSpPr/>
          <p:nvPr/>
        </p:nvSpPr>
        <p:spPr>
          <a:xfrm>
            <a:off x="9387281" y="914400"/>
            <a:ext cx="960352" cy="4865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2902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FF0672C-306A-421B-9BD6-4CEBB79A0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err="1"/>
              <a:t>Connais-tu</a:t>
            </a:r>
            <a:r>
              <a:rPr lang="en-US" sz="4200"/>
              <a:t> des </a:t>
            </a:r>
            <a:r>
              <a:rPr lang="en-US" sz="4200" err="1"/>
              <a:t>outils</a:t>
            </a:r>
            <a:r>
              <a:rPr lang="en-US" sz="4200"/>
              <a:t> de </a:t>
            </a:r>
            <a:r>
              <a:rPr lang="en-US" sz="4200" err="1"/>
              <a:t>programmation</a:t>
            </a:r>
            <a:r>
              <a:rPr lang="en-US" sz="4200"/>
              <a:t> </a:t>
            </a:r>
            <a:r>
              <a:rPr lang="en-US" sz="4200" err="1"/>
              <a:t>visuelle</a:t>
            </a:r>
            <a:r>
              <a:rPr lang="en-US" sz="4200"/>
              <a:t>?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E05B015-8CBE-45E2-931C-DB7B573B7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" b="151"/>
          <a:stretch/>
        </p:blipFill>
        <p:spPr bwMode="auto">
          <a:xfrm>
            <a:off x="5317661" y="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678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37DF7CC-81C1-4BF9-A688-D65EA3CFD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Pourquoi devrai-je apprendre à programmer à l’école?</a:t>
            </a:r>
          </a:p>
        </p:txBody>
      </p:sp>
      <p:sp>
        <p:nvSpPr>
          <p:cNvPr id="1029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39A117A-DA25-49BA-9769-52066A60C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" b="15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80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41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2" name="Isosceles Triangle 151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61BB692-0267-4AA2-9B74-AF9FB79D8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956" y="643467"/>
            <a:ext cx="7428088" cy="557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Isosceles Triangle 15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751CD5C-EB97-4D7E-A24E-EDAB92E9260C}"/>
              </a:ext>
            </a:extLst>
          </p:cNvPr>
          <p:cNvSpPr txBox="1"/>
          <p:nvPr/>
        </p:nvSpPr>
        <p:spPr>
          <a:xfrm>
            <a:off x="212308" y="6461793"/>
            <a:ext cx="6807200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>
                <a:highlight>
                  <a:srgbClr val="FFFF00"/>
                </a:highlight>
              </a:rPr>
              <a:t>Source : https://cybersavoir.csdm.qc.ca/robotique/10-raisons/</a:t>
            </a:r>
          </a:p>
        </p:txBody>
      </p:sp>
    </p:spTree>
    <p:extLst>
      <p:ext uri="{BB962C8B-B14F-4D97-AF65-F5344CB8AC3E}">
        <p14:creationId xmlns:p14="http://schemas.microsoft.com/office/powerpoint/2010/main" val="3755693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F73150D-9392-4698-8D49-AF88FC016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000" u="sng" kern="120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/>
                <a:sym typeface="Nixie On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http://recitmst.qc.ca/blockly/</a:t>
            </a:r>
            <a:br>
              <a:rPr lang="en-US" sz="2000" u="sng" kern="1200">
                <a:latin typeface="Century Gothic"/>
              </a:rPr>
            </a:br>
            <a:r>
              <a:rPr lang="en-US" sz="2000" kern="1200">
                <a:solidFill>
                  <a:schemeClr val="bg1"/>
                </a:solidFill>
                <a:latin typeface="Century Gothic"/>
                <a:sym typeface="Nixie One"/>
              </a:rPr>
              <a:t>Sans </a:t>
            </a:r>
            <a:r>
              <a:rPr lang="en-US" sz="2000" kern="1200" err="1">
                <a:solidFill>
                  <a:schemeClr val="bg1"/>
                </a:solidFill>
                <a:latin typeface="Century Gothic"/>
                <a:sym typeface="Nixie One"/>
              </a:rPr>
              <a:t>connexion</a:t>
            </a:r>
            <a:r>
              <a:rPr lang="en-US" sz="2000" kern="1200">
                <a:solidFill>
                  <a:schemeClr val="bg1"/>
                </a:solidFill>
                <a:latin typeface="Century Gothic"/>
                <a:sym typeface="Nixie One"/>
              </a:rPr>
              <a:t>, base de la </a:t>
            </a:r>
            <a:r>
              <a:rPr lang="en-US" sz="2000" kern="1200" err="1">
                <a:solidFill>
                  <a:schemeClr val="bg1"/>
                </a:solidFill>
                <a:latin typeface="Century Gothic"/>
                <a:sym typeface="Nixie One"/>
              </a:rPr>
              <a:t>programmation</a:t>
            </a:r>
            <a:r>
              <a:rPr lang="en-US" sz="2000" kern="1200">
                <a:solidFill>
                  <a:schemeClr val="bg1"/>
                </a:solidFill>
                <a:latin typeface="Century Gothic"/>
                <a:sym typeface="Nixie One"/>
              </a:rPr>
              <a:t>, pas à pas.</a:t>
            </a:r>
            <a:r>
              <a:rPr lang="en-US" sz="1500" kern="1200">
                <a:solidFill>
                  <a:schemeClr val="bg1"/>
                </a:solidFill>
                <a:latin typeface="+mj-lt"/>
                <a:ea typeface="+mj-ea"/>
                <a:cs typeface="+mj-cs"/>
                <a:sym typeface="Nixie One"/>
              </a:rPr>
              <a:t> </a:t>
            </a:r>
            <a:br>
              <a:rPr lang="en-US" sz="1500" kern="1200">
                <a:solidFill>
                  <a:schemeClr val="bg1"/>
                </a:solidFill>
                <a:latin typeface="+mj-lt"/>
                <a:ea typeface="+mj-ea"/>
                <a:cs typeface="+mj-cs"/>
                <a:sym typeface="Nixie One"/>
              </a:rPr>
            </a:br>
            <a:endParaRPr lang="en-US" sz="15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82351BC-572B-40D0-B42E-70BCF7533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309" y="1675227"/>
            <a:ext cx="8701382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764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72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1" name="Picture 74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C026E31-8FEC-41E2-A7E0-4F6E5D29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2932" y="989900"/>
            <a:ext cx="5642899" cy="1711605"/>
          </a:xfrm>
        </p:spPr>
        <p:txBody>
          <a:bodyPr>
            <a:normAutofit/>
          </a:bodyPr>
          <a:lstStyle/>
          <a:p>
            <a:pPr algn="ctr"/>
            <a:r>
              <a:rPr lang="fr-CA" sz="4100" b="1">
                <a:solidFill>
                  <a:schemeClr val="accent1">
                    <a:lumMod val="50000"/>
                  </a:schemeClr>
                </a:solidFill>
                <a:latin typeface="Century Gothic"/>
              </a:rPr>
              <a:t>Tâche diagnostique en mathématiques</a:t>
            </a:r>
            <a:endParaRPr lang="fr-FR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32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37872D-A11B-47F5-8530-879B6F692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5818953" cy="363928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spcAft>
                <a:spcPts val="800"/>
              </a:spcAft>
              <a:buNone/>
            </a:pPr>
            <a:endParaRPr lang="fr-CA">
              <a:solidFill>
                <a:srgbClr val="000000"/>
              </a:solidFill>
              <a:effectLst/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fr-CA">
                <a:solidFill>
                  <a:srgbClr val="000000"/>
                </a:solidFill>
                <a:latin typeface="Century Gothic"/>
                <a:ea typeface="Calibri" panose="020F0502020204030204" pitchFamily="34" charset="0"/>
                <a:cs typeface="Raleway Medium"/>
              </a:rPr>
              <a:t>C</a:t>
            </a:r>
            <a:r>
              <a:rPr lang="fr-CA">
                <a:solidFill>
                  <a:srgbClr val="000000"/>
                </a:solidFill>
                <a:effectLst/>
                <a:latin typeface="Century Gothic"/>
                <a:ea typeface="Calibri" panose="020F0502020204030204" pitchFamily="34" charset="0"/>
                <a:cs typeface="Raleway Medium"/>
              </a:rPr>
              <a:t>ollecte de renseignements</a:t>
            </a:r>
            <a:endParaRPr lang="fr-CA">
              <a:solidFill>
                <a:srgbClr val="000000"/>
              </a:solidFill>
              <a:effectLst/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fr-CA">
                <a:solidFill>
                  <a:srgbClr val="000000"/>
                </a:solidFill>
                <a:effectLst/>
                <a:latin typeface="Century Gothic"/>
                <a:ea typeface="Calibri" panose="020F0502020204030204" pitchFamily="34" charset="0"/>
                <a:cs typeface="Raleway Medium"/>
              </a:rPr>
              <a:t>Buts : Améliorer l’apprentissage, identifier tes forces et tes défis!</a:t>
            </a:r>
          </a:p>
          <a:p>
            <a:pPr>
              <a:spcAft>
                <a:spcPts val="800"/>
              </a:spcAft>
            </a:pPr>
            <a:r>
              <a:rPr lang="fr-CA">
                <a:solidFill>
                  <a:srgbClr val="000000"/>
                </a:solidFill>
                <a:latin typeface="Century Gothic"/>
                <a:ea typeface="Calibri" panose="020F0502020204030204" pitchFamily="34" charset="0"/>
                <a:cs typeface="Times New Roman"/>
              </a:rPr>
              <a:t>Il ne s’agit pas d’une évaluation!</a:t>
            </a:r>
          </a:p>
          <a:p>
            <a:pPr marL="0" indent="0">
              <a:buNone/>
            </a:pPr>
            <a:endParaRPr lang="fr-CA" sz="2000">
              <a:solidFill>
                <a:srgbClr val="000000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3C96F87-64E1-411D-BBD6-3C0B6A9BD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0"/>
            <a:ext cx="548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834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88275B0AE56A4C96ECB1058A5E2F9C" ma:contentTypeVersion="17" ma:contentTypeDescription="Create a new document." ma:contentTypeScope="" ma:versionID="31161920be0fa07db7ae543795e24e58">
  <xsd:schema xmlns:xsd="http://www.w3.org/2001/XMLSchema" xmlns:xs="http://www.w3.org/2001/XMLSchema" xmlns:p="http://schemas.microsoft.com/office/2006/metadata/properties" xmlns:ns2="149c4dec-5d68-41ec-af51-029a2a136100" xmlns:ns3="4d973fe5-5de8-41d4-9793-8e45b56aa925" targetNamespace="http://schemas.microsoft.com/office/2006/metadata/properties" ma:root="true" ma:fieldsID="1a5266f2c7288f66ab912a58666df640" ns2:_="" ns3:_="">
    <xsd:import namespace="149c4dec-5d68-41ec-af51-029a2a136100"/>
    <xsd:import namespace="4d973fe5-5de8-41d4-9793-8e45b56aa9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Dat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9c4dec-5d68-41ec-af51-029a2a1361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Date" ma:index="20" nillable="true" ma:displayName="Date " ma:description="Date" ma:format="DateOnly" ma:internalName="Date">
      <xsd:simpleType>
        <xsd:restriction base="dms:DateTime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973fe5-5de8-41d4-9793-8e45b56aa92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149c4dec-5d68-41ec-af51-029a2a13610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EBCE5A-3214-43AC-8E73-E7E4CCC293A1}">
  <ds:schemaRefs>
    <ds:schemaRef ds:uri="149c4dec-5d68-41ec-af51-029a2a136100"/>
    <ds:schemaRef ds:uri="4d973fe5-5de8-41d4-9793-8e45b56aa92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692B5E5-165C-4805-8145-E3AEF6973FB6}">
  <ds:schemaRefs>
    <ds:schemaRef ds:uri="149c4dec-5d68-41ec-af51-029a2a136100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5C50472-0DA5-48E7-8C72-847B80F30F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Thème Office</vt:lpstr>
      <vt:lpstr>PowerPoint Presentation</vt:lpstr>
      <vt:lpstr>Propose un code permettant au cycliste de se rendre au point vert en utilisant ces symboles:      Trouve le chemin le plus courts.</vt:lpstr>
      <vt:lpstr>Connais-tu des outils de programmation visuelle?</vt:lpstr>
      <vt:lpstr>Pourquoi devrai-je apprendre à programmer à l’école?</vt:lpstr>
      <vt:lpstr>PowerPoint Presentation</vt:lpstr>
      <vt:lpstr>http://recitmst.qc.ca/blockly/ Sans connexion, base de la programmation, pas à pas.  </vt:lpstr>
      <vt:lpstr>Tâche diagnostique en mathématiques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 Forget</dc:creator>
  <cp:lastModifiedBy>Benoit Champagne</cp:lastModifiedBy>
  <cp:revision>2</cp:revision>
  <dcterms:created xsi:type="dcterms:W3CDTF">2021-06-11T13:27:23Z</dcterms:created>
  <dcterms:modified xsi:type="dcterms:W3CDTF">2021-06-24T19:24:32Z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0x0101003588275B0AE56A4C96ECB1058A5E2F9C</vt:lpwstr>
  </property>
</Properties>
</file>