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4"/>
  </p:sldMasterIdLst>
  <p:sldIdLst>
    <p:sldId id="278" r:id="rId5"/>
    <p:sldId id="257" r:id="rId6"/>
    <p:sldId id="258" r:id="rId7"/>
    <p:sldId id="259" r:id="rId8"/>
    <p:sldId id="260" r:id="rId9"/>
    <p:sldId id="264" r:id="rId10"/>
    <p:sldId id="261" r:id="rId11"/>
    <p:sldId id="262" r:id="rId12"/>
    <p:sldId id="265" r:id="rId13"/>
    <p:sldId id="266" r:id="rId14"/>
    <p:sldId id="276" r:id="rId15"/>
    <p:sldId id="277" r:id="rId16"/>
    <p:sldId id="263" r:id="rId17"/>
    <p:sldId id="274" r:id="rId18"/>
    <p:sldId id="275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F2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38F5D3-189D-416A-BEA8-94810A852974}" v="1" dt="2021-07-05T17:34:30.1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12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24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308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04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015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065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812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582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30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923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917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739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49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s://docs.google.com/document/d/1wC5MMxRebVt7vlyvyrl_wjw7p1In84a007Uh6zBi-i8/edit?usp=sharin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F6691C9B-14A9-4CE7-B6DD-41B7F886C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4" r="7884"/>
          <a:stretch/>
        </p:blipFill>
        <p:spPr>
          <a:xfrm>
            <a:off x="3523485" y="0"/>
            <a:ext cx="8668512" cy="6857990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44426E5-3562-4454-A96D-7F6520E8F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fr-CA" sz="2400" dirty="0">
                <a:latin typeface="Century Gothic"/>
                <a:cs typeface="Cavolini"/>
              </a:rPr>
              <a:t>SEMAINE 1-LUNDI</a:t>
            </a:r>
            <a:br>
              <a:rPr lang="fr-CA" sz="2400" dirty="0">
                <a:latin typeface="Century Gothic"/>
                <a:cs typeface="Cavolini"/>
              </a:rPr>
            </a:br>
            <a:br>
              <a:rPr lang="fr-CA" sz="2400" dirty="0">
                <a:latin typeface="Century Gothic" panose="020B0502020202020204" pitchFamily="34" charset="0"/>
                <a:cs typeface="Cavolini" panose="03000502040302020204" pitchFamily="66" charset="0"/>
              </a:rPr>
            </a:br>
            <a:r>
              <a:rPr lang="fr-CA" sz="2400" dirty="0">
                <a:latin typeface="Century Gothic"/>
                <a:cs typeface="Cavolini"/>
              </a:rPr>
              <a:t> </a:t>
            </a:r>
            <a:br>
              <a:rPr lang="fr-CA" sz="2400" dirty="0">
                <a:latin typeface="Century Gothic"/>
                <a:cs typeface="Cavolini"/>
              </a:rPr>
            </a:br>
            <a:r>
              <a:rPr lang="fr-CA" sz="2400" dirty="0">
                <a:latin typeface="Century Gothic"/>
                <a:cs typeface="Cavolini"/>
              </a:rPr>
              <a:t>CAMP VIRTUEL EN MATHÉMATIQUES</a:t>
            </a:r>
            <a:br>
              <a:rPr lang="fr-CA" sz="2400" dirty="0">
                <a:latin typeface="Century Gothic"/>
                <a:cs typeface="Cavolini"/>
              </a:rPr>
            </a:br>
            <a:br>
              <a:rPr lang="fr-CA" sz="2400" dirty="0">
                <a:latin typeface="Century Gothic" panose="020B0502020202020204" pitchFamily="34" charset="0"/>
                <a:cs typeface="Cavolini" panose="03000502040302020204" pitchFamily="66" charset="0"/>
              </a:rPr>
            </a:br>
            <a:br>
              <a:rPr lang="fr-CA" sz="2400" dirty="0">
                <a:latin typeface="Century Gothic" panose="020B0502020202020204" pitchFamily="34" charset="0"/>
                <a:cs typeface="Cavolini" panose="03000502040302020204" pitchFamily="66" charset="0"/>
              </a:rPr>
            </a:br>
            <a:r>
              <a:rPr lang="fr-CA" sz="2400" dirty="0">
                <a:latin typeface="Century Gothic"/>
                <a:cs typeface="Cavolini"/>
              </a:rPr>
              <a:t>JE DÉCOUVRE LE CAMP</a:t>
            </a:r>
            <a:br>
              <a:rPr lang="fr-CA" sz="2400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endParaRPr lang="fr-CA" sz="240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175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326B4D7-BDC9-4E6B-B07E-574EA3CF8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233" y="227357"/>
            <a:ext cx="10241280" cy="1234440"/>
          </a:xfrm>
        </p:spPr>
        <p:txBody>
          <a:bodyPr/>
          <a:lstStyle/>
          <a:p>
            <a:pPr algn="ctr"/>
            <a:r>
              <a:rPr lang="fr-CA" b="1" dirty="0">
                <a:solidFill>
                  <a:schemeClr val="accent1">
                    <a:lumMod val="50000"/>
                  </a:schemeClr>
                </a:solidFill>
              </a:rPr>
              <a:t>Exemple « Coop du matin »</a:t>
            </a:r>
            <a:endParaRPr lang="fr-FR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63FECE1-F0E7-40BA-9C14-AD9962695156}"/>
              </a:ext>
            </a:extLst>
          </p:cNvPr>
          <p:cNvSpPr txBox="1"/>
          <p:nvPr/>
        </p:nvSpPr>
        <p:spPr>
          <a:xfrm>
            <a:off x="674703" y="1713390"/>
            <a:ext cx="10964810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3200" dirty="0">
                <a:latin typeface="Century Gothic"/>
              </a:rPr>
              <a:t>Yassine adore aller se rafraîchir au lac </a:t>
            </a:r>
            <a:r>
              <a:rPr lang="fr-CA" sz="3200" dirty="0" err="1">
                <a:latin typeface="Century Gothic"/>
              </a:rPr>
              <a:t>Binfrette</a:t>
            </a:r>
            <a:r>
              <a:rPr lang="fr-CA" sz="3200" dirty="0">
                <a:latin typeface="Century Gothic"/>
              </a:rPr>
              <a:t> durant les vacances estivales.  Ce matin, en se rendant au lac, il croise : 2 tortues, 3 lièvres, 1 cerf de virginie, 4 oiseaux, 5 serpents, 2 ours et 6 canards.  Combien de pattes a-t-il pu compter sur le chemin du retour?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BE56BE1-1BB1-401B-ADFA-BE7FAABE4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4703" y="4241761"/>
            <a:ext cx="2175029" cy="2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350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81A0DCC-EC12-461A-B6DB-4B1976146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4" r="25613"/>
          <a:stretch/>
        </p:blipFill>
        <p:spPr bwMode="auto">
          <a:xfrm>
            <a:off x="3947281" y="10"/>
            <a:ext cx="824471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0ED4AA4-9EF3-44FF-8BC1-BEF191714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/>
              <a:t>Coop du matin 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E53DF91-6333-45EB-AA28-170F5BDC34D5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400" dirty="0"/>
              <a:t>162,  54,  18 ,  </a:t>
            </a:r>
            <a:r>
              <a:rPr lang="en-US" sz="5400" dirty="0">
                <a:solidFill>
                  <a:schemeClr val="bg1"/>
                </a:solidFill>
                <a:highlight>
                  <a:srgbClr val="FFFF00"/>
                </a:highlight>
              </a:rPr>
              <a:t>?</a:t>
            </a:r>
            <a:r>
              <a:rPr lang="en-US" sz="5400" dirty="0"/>
              <a:t> …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4261776-D604-42D0-8A10-5027B5167564}"/>
              </a:ext>
            </a:extLst>
          </p:cNvPr>
          <p:cNvSpPr txBox="1"/>
          <p:nvPr/>
        </p:nvSpPr>
        <p:spPr>
          <a:xfrm>
            <a:off x="-1286025" y="4765224"/>
            <a:ext cx="60945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8000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?</a:t>
            </a:r>
            <a:r>
              <a:rPr lang="fr-CA" sz="8000" dirty="0">
                <a:solidFill>
                  <a:schemeClr val="accent6">
                    <a:lumMod val="50000"/>
                  </a:schemeClr>
                </a:solidFill>
              </a:rPr>
              <a:t> =</a:t>
            </a:r>
          </a:p>
        </p:txBody>
      </p:sp>
    </p:spTree>
    <p:extLst>
      <p:ext uri="{BB962C8B-B14F-4D97-AF65-F5344CB8AC3E}">
        <p14:creationId xmlns:p14="http://schemas.microsoft.com/office/powerpoint/2010/main" val="2903222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DB4F99-B071-4D9C-9E57-FF9F7E9EC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881" y="0"/>
            <a:ext cx="10241280" cy="1234440"/>
          </a:xfrm>
        </p:spPr>
        <p:txBody>
          <a:bodyPr/>
          <a:lstStyle/>
          <a:p>
            <a:pPr algn="ctr"/>
            <a:r>
              <a:rPr lang="fr-CA" dirty="0">
                <a:latin typeface="Century Gothic"/>
              </a:rPr>
              <a:t>INVITÉS EXPERTS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B7E3B5-942F-479A-B7FC-A34B3ECAE52F}"/>
              </a:ext>
            </a:extLst>
          </p:cNvPr>
          <p:cNvSpPr/>
          <p:nvPr/>
        </p:nvSpPr>
        <p:spPr>
          <a:xfrm>
            <a:off x="889838" y="1580221"/>
            <a:ext cx="3389198" cy="352443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24441F-117C-4474-B4CC-72E2D8E6754A}"/>
              </a:ext>
            </a:extLst>
          </p:cNvPr>
          <p:cNvSpPr/>
          <p:nvPr/>
        </p:nvSpPr>
        <p:spPr>
          <a:xfrm>
            <a:off x="4401401" y="1580221"/>
            <a:ext cx="3389198" cy="35244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46B165-6B84-48BC-892B-B949025C19EB}"/>
              </a:ext>
            </a:extLst>
          </p:cNvPr>
          <p:cNvSpPr/>
          <p:nvPr/>
        </p:nvSpPr>
        <p:spPr>
          <a:xfrm>
            <a:off x="7912965" y="1580223"/>
            <a:ext cx="3389198" cy="35244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346CB91-ACC2-48FD-BEBC-A9BFD005C192}"/>
              </a:ext>
            </a:extLst>
          </p:cNvPr>
          <p:cNvSpPr txBox="1"/>
          <p:nvPr/>
        </p:nvSpPr>
        <p:spPr>
          <a:xfrm>
            <a:off x="1313895" y="1580221"/>
            <a:ext cx="268993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2400" b="1" dirty="0"/>
              <a:t>Dominic Tremblay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6739E90-AB4E-4980-ABC5-C6ACD3936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40" y="2163925"/>
            <a:ext cx="3400495" cy="140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BE814BC-051C-4A56-8224-D46F136E637C}"/>
              </a:ext>
            </a:extLst>
          </p:cNvPr>
          <p:cNvSpPr txBox="1"/>
          <p:nvPr/>
        </p:nvSpPr>
        <p:spPr>
          <a:xfrm>
            <a:off x="878540" y="3695310"/>
            <a:ext cx="338919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dirty="0">
                <a:latin typeface="Century Gothic"/>
              </a:rPr>
              <a:t>9 ateliers de 60 minutes</a:t>
            </a:r>
          </a:p>
          <a:p>
            <a:pPr algn="ctr"/>
            <a:r>
              <a:rPr lang="fr-CA" dirty="0">
                <a:latin typeface="Century Gothic"/>
              </a:rPr>
              <a:t>(3 fois/semaine)</a:t>
            </a:r>
          </a:p>
          <a:p>
            <a:pPr algn="ctr"/>
            <a:r>
              <a:rPr lang="fr-CA" dirty="0">
                <a:latin typeface="Century Gothic"/>
              </a:rPr>
              <a:t>CODAGE-PROGRAMMATION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85958C2-31DE-4C8E-BEB8-5EDB0F5F6DDB}"/>
              </a:ext>
            </a:extLst>
          </p:cNvPr>
          <p:cNvSpPr txBox="1"/>
          <p:nvPr/>
        </p:nvSpPr>
        <p:spPr>
          <a:xfrm>
            <a:off x="5161848" y="1580221"/>
            <a:ext cx="268993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2400" b="1" dirty="0"/>
              <a:t>Oye-Sem Won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8D94DC1-0528-4891-A2AA-01C4ED2EA1F5}"/>
              </a:ext>
            </a:extLst>
          </p:cNvPr>
          <p:cNvSpPr txBox="1"/>
          <p:nvPr/>
        </p:nvSpPr>
        <p:spPr>
          <a:xfrm>
            <a:off x="4488701" y="3781217"/>
            <a:ext cx="3389197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1600" dirty="0">
                <a:latin typeface="Century Gothic"/>
              </a:rPr>
              <a:t>1 atelier 60 minutes: Matériel de manipulation virtuel en maths</a:t>
            </a:r>
          </a:p>
          <a:p>
            <a:pPr algn="ctr"/>
            <a:endParaRPr lang="fr-CA" sz="1600" dirty="0">
              <a:latin typeface="Century Gothic"/>
            </a:endParaRPr>
          </a:p>
          <a:p>
            <a:pPr algn="ctr"/>
            <a:r>
              <a:rPr lang="fr-CA" sz="1600" dirty="0">
                <a:latin typeface="Century Gothic"/>
              </a:rPr>
              <a:t>1 atelier 90 minutes : Stratégies de résolution de problèmes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E3012C2-01E3-4DB8-B20C-B63223774D4C}"/>
              </a:ext>
            </a:extLst>
          </p:cNvPr>
          <p:cNvSpPr txBox="1"/>
          <p:nvPr/>
        </p:nvSpPr>
        <p:spPr>
          <a:xfrm>
            <a:off x="8647296" y="1618375"/>
            <a:ext cx="268993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2400" b="1" dirty="0"/>
              <a:t>Science Nord</a:t>
            </a:r>
          </a:p>
        </p:txBody>
      </p:sp>
      <p:pic>
        <p:nvPicPr>
          <p:cNvPr id="1032" name="Picture 8" descr="Science North brings THINK Hub to Kenora | CBC News">
            <a:extLst>
              <a:ext uri="{FF2B5EF4-FFF2-40B4-BE49-F238E27FC236}">
                <a16:creationId xmlns:a16="http://schemas.microsoft.com/office/drawing/2014/main" id="{77F39A8C-8E17-4F9C-B213-676CC8FAA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991" y="2081589"/>
            <a:ext cx="3317079" cy="140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745D4D6-50E8-405F-A284-43974C0543C6}"/>
              </a:ext>
            </a:extLst>
          </p:cNvPr>
          <p:cNvSpPr txBox="1"/>
          <p:nvPr/>
        </p:nvSpPr>
        <p:spPr>
          <a:xfrm>
            <a:off x="7887873" y="3695310"/>
            <a:ext cx="338919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2400" dirty="0">
                <a:latin typeface="Century Gothic"/>
              </a:rPr>
              <a:t>1 atelier de 60 minutes</a:t>
            </a:r>
          </a:p>
          <a:p>
            <a:pPr algn="ctr"/>
            <a:r>
              <a:rPr lang="fr-CA" sz="2400" dirty="0">
                <a:latin typeface="Century Gothic"/>
              </a:rPr>
              <a:t>Thème : Étoiles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ACC27A2-7B20-44F4-82C2-65F8F0B5DE26}"/>
              </a:ext>
            </a:extLst>
          </p:cNvPr>
          <p:cNvSpPr txBox="1"/>
          <p:nvPr/>
        </p:nvSpPr>
        <p:spPr>
          <a:xfrm>
            <a:off x="889838" y="5255581"/>
            <a:ext cx="10387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COMMENT ACCÉDER AUX ATELIERS? : </a:t>
            </a:r>
            <a:r>
              <a:rPr lang="fr-CA" dirty="0">
                <a:hlinkClick r:id="rId4"/>
              </a:rPr>
              <a:t>https://docs.google.com/document/d/1wC5MMxRebVt7vlyvyrl_wjw7p1In84a007Uh6zBi-i8/edit?usp=sharing</a:t>
            </a:r>
            <a:endParaRPr lang="fr-CA" dirty="0"/>
          </a:p>
          <a:p>
            <a:endParaRPr lang="fr-CA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1C4DC2D-5E07-41FA-92D3-550147238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81101" y="1980377"/>
            <a:ext cx="1800840" cy="180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A99ED680-04F9-4864-89D2-402F0C166718}"/>
              </a:ext>
            </a:extLst>
          </p:cNvPr>
          <p:cNvSpPr txBox="1"/>
          <p:nvPr/>
        </p:nvSpPr>
        <p:spPr>
          <a:xfrm>
            <a:off x="807210" y="1321574"/>
            <a:ext cx="60945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800" dirty="0">
                <a:highlight>
                  <a:srgbClr val="FFFF00"/>
                </a:highlight>
              </a:rPr>
              <a:t>Source : https://dominictremblay.com/?lang=fr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CBF619E-E1B2-4EAE-B795-4EBB43ABB51C}"/>
              </a:ext>
            </a:extLst>
          </p:cNvPr>
          <p:cNvSpPr txBox="1"/>
          <p:nvPr/>
        </p:nvSpPr>
        <p:spPr>
          <a:xfrm>
            <a:off x="7912965" y="1200697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800" dirty="0">
                <a:highlight>
                  <a:srgbClr val="FFFF00"/>
                </a:highlight>
              </a:rPr>
              <a:t>Source : https://discoversudbury.ca/fr/things-to-do/activities/science-north</a:t>
            </a:r>
            <a:r>
              <a:rPr lang="fr-CA" dirty="0">
                <a:highlight>
                  <a:srgbClr val="FFFF00"/>
                </a:highlight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58819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2BF35728-1FC4-4206-8613-8D76F71D0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731" y="1542402"/>
            <a:ext cx="5186842" cy="23879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CODE D’ÉTHIQUE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7104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F35728-1FC4-4206-8613-8D76F71D0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entury Gothic"/>
              </a:rPr>
              <a:t>Ma carte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Century Gothic"/>
              </a:rPr>
              <a:t>d’identité</a:t>
            </a:r>
            <a:br>
              <a:rPr lang="en-US" sz="2800" dirty="0"/>
            </a:br>
            <a:br>
              <a:rPr lang="en-US" sz="2800" dirty="0"/>
            </a:b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Bradley Hand ITC"/>
              </a:rPr>
              <a:t>Tu es unique, ta carte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Bradley Hand ITC"/>
              </a:rPr>
              <a:t>d'identité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Bradley Hand ITC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Bradley Hand ITC"/>
              </a:rPr>
              <a:t>dit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Bradley Hand ITC"/>
              </a:rPr>
              <a:t> qui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Bradley Hand ITC"/>
              </a:rPr>
              <a:t>tu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Bradley Hand ITC"/>
              </a:rPr>
              <a:t> es</a:t>
            </a:r>
            <a:endParaRPr lang="fr-FR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31FB883-678C-4407-8C0B-4AA8557BAA15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Century Gothic"/>
              </a:rPr>
              <a:t>OBJECTIF</a:t>
            </a:r>
            <a:r>
              <a:rPr lang="en-US" sz="2000" dirty="0">
                <a:effectLst/>
                <a:latin typeface="Century Gothic"/>
              </a:rPr>
              <a:t>: </a:t>
            </a:r>
            <a:r>
              <a:rPr lang="en-US" sz="2000" dirty="0" err="1">
                <a:effectLst/>
                <a:latin typeface="Century Gothic"/>
              </a:rPr>
              <a:t>Créer</a:t>
            </a:r>
            <a:r>
              <a:rPr lang="en-US" sz="2000" dirty="0">
                <a:effectLst/>
                <a:latin typeface="Century Gothic"/>
              </a:rPr>
              <a:t> </a:t>
            </a:r>
            <a:r>
              <a:rPr lang="en-US" sz="2000" dirty="0" err="1">
                <a:effectLst/>
                <a:latin typeface="Century Gothic"/>
              </a:rPr>
              <a:t>une</a:t>
            </a:r>
            <a:r>
              <a:rPr lang="en-US" sz="2000" dirty="0">
                <a:effectLst/>
                <a:latin typeface="Century Gothic"/>
              </a:rPr>
              <a:t> carte </a:t>
            </a:r>
            <a:r>
              <a:rPr lang="en-US" sz="2000" dirty="0" err="1">
                <a:effectLst/>
                <a:latin typeface="Century Gothic"/>
              </a:rPr>
              <a:t>d’identité</a:t>
            </a:r>
            <a:r>
              <a:rPr lang="en-US" sz="2000" dirty="0">
                <a:effectLst/>
                <a:latin typeface="Century Gothic"/>
              </a:rPr>
              <a:t> </a:t>
            </a:r>
            <a:r>
              <a:rPr lang="en-US" sz="2000" dirty="0" err="1">
                <a:effectLst/>
                <a:latin typeface="Century Gothic"/>
              </a:rPr>
              <a:t>personnelle</a:t>
            </a:r>
            <a:r>
              <a:rPr lang="en-US" sz="2000" dirty="0">
                <a:latin typeface="Century Gothic"/>
              </a:rPr>
              <a:t>.</a:t>
            </a:r>
            <a:endParaRPr lang="fr-FR" sz="2000" dirty="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Century Gothic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/>
              </a:rPr>
              <a:t>Nom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/>
              </a:rPr>
              <a:t>Pays </a:t>
            </a:r>
            <a:r>
              <a:rPr lang="en-US" sz="2000" dirty="0" err="1">
                <a:latin typeface="Century Gothic"/>
              </a:rPr>
              <a:t>où</a:t>
            </a:r>
            <a:r>
              <a:rPr lang="en-US" sz="2000" dirty="0">
                <a:latin typeface="Century Gothic"/>
              </a:rPr>
              <a:t> je </a:t>
            </a:r>
            <a:r>
              <a:rPr lang="en-US" sz="2000" dirty="0" err="1">
                <a:latin typeface="Century Gothic"/>
              </a:rPr>
              <a:t>suis</a:t>
            </a:r>
            <a:r>
              <a:rPr lang="en-US" sz="2000" dirty="0">
                <a:latin typeface="Century Gothic"/>
              </a:rPr>
              <a:t> né(e)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/>
              </a:rPr>
              <a:t>Langue </a:t>
            </a:r>
            <a:r>
              <a:rPr lang="en-US" sz="2000" dirty="0" err="1">
                <a:latin typeface="Century Gothic"/>
              </a:rPr>
              <a:t>maternelle</a:t>
            </a:r>
            <a:endParaRPr lang="en-US" sz="2000" dirty="0">
              <a:latin typeface="Century Gothic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/>
              </a:rPr>
              <a:t>5 choses que </a:t>
            </a:r>
            <a:r>
              <a:rPr lang="en-US" sz="2000" dirty="0" err="1">
                <a:latin typeface="Century Gothic"/>
              </a:rPr>
              <a:t>j’aime</a:t>
            </a:r>
            <a:endParaRPr lang="en-US" sz="2000" dirty="0">
              <a:latin typeface="Century Gothic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/>
              </a:rPr>
              <a:t>5 choses que je </a:t>
            </a:r>
            <a:r>
              <a:rPr lang="en-US" sz="2000" dirty="0" err="1">
                <a:latin typeface="Century Gothic"/>
              </a:rPr>
              <a:t>déteste</a:t>
            </a:r>
            <a:endParaRPr lang="en-US" sz="2000" dirty="0">
              <a:latin typeface="Century Gothic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/>
              </a:rPr>
              <a:t>Ma couleur </a:t>
            </a:r>
            <a:r>
              <a:rPr lang="en-US" sz="2000" dirty="0" err="1">
                <a:latin typeface="Century Gothic"/>
              </a:rPr>
              <a:t>préférée</a:t>
            </a:r>
            <a:endParaRPr lang="en-US" sz="2000" dirty="0">
              <a:latin typeface="Century Gothic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/>
              </a:rPr>
              <a:t>Mon met </a:t>
            </a:r>
            <a:r>
              <a:rPr lang="en-US" sz="2000" dirty="0" err="1">
                <a:latin typeface="Century Gothic"/>
              </a:rPr>
              <a:t>préféré</a:t>
            </a:r>
            <a:endParaRPr lang="en-US" sz="2000" dirty="0">
              <a:latin typeface="Century Gothic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Century Gothic"/>
              </a:rPr>
              <a:t>Qualités</a:t>
            </a:r>
            <a:endParaRPr lang="en-US" sz="2000" dirty="0">
              <a:latin typeface="Century Gothic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Century Gothic"/>
              </a:rPr>
              <a:t>Défis</a:t>
            </a:r>
            <a:r>
              <a:rPr lang="en-US" sz="2000" dirty="0">
                <a:latin typeface="Century Gothic"/>
              </a:rPr>
              <a:t> </a:t>
            </a:r>
            <a:r>
              <a:rPr lang="en-US" sz="2000" dirty="0" err="1">
                <a:latin typeface="Century Gothic"/>
              </a:rPr>
              <a:t>en</a:t>
            </a:r>
            <a:r>
              <a:rPr lang="en-US" sz="2000" dirty="0">
                <a:latin typeface="Century Gothic"/>
              </a:rPr>
              <a:t> </a:t>
            </a:r>
            <a:r>
              <a:rPr lang="en-US" sz="2000" dirty="0" err="1">
                <a:latin typeface="Century Gothic"/>
              </a:rPr>
              <a:t>mathématiques</a:t>
            </a:r>
            <a:endParaRPr lang="en-US" sz="2000" dirty="0">
              <a:latin typeface="Century Gothic"/>
            </a:endParaRP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913DDDBB-FA3D-48EE-AAF6-9A3FF6CAF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3" r="1620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89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969121C-86B9-4D9B-9D35-521F4E744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3000" y="-1196"/>
            <a:ext cx="4849451" cy="685919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6C8EB39-4B04-442A-B92A-B0737293C68E}"/>
              </a:ext>
            </a:extLst>
          </p:cNvPr>
          <p:cNvSpPr txBox="1"/>
          <p:nvPr/>
        </p:nvSpPr>
        <p:spPr>
          <a:xfrm rot="20119948">
            <a:off x="604016" y="1957795"/>
            <a:ext cx="324678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4800" dirty="0">
                <a:solidFill>
                  <a:schemeClr val="accent1">
                    <a:lumMod val="50000"/>
                  </a:schemeClr>
                </a:solidFill>
                <a:latin typeface="Century Gothic"/>
              </a:rPr>
              <a:t>EXEMPLE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E7C1416-9E4C-4AB2-93CF-7D525C43F3F1}"/>
              </a:ext>
            </a:extLst>
          </p:cNvPr>
          <p:cNvSpPr txBox="1"/>
          <p:nvPr/>
        </p:nvSpPr>
        <p:spPr>
          <a:xfrm>
            <a:off x="8852451" y="97654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highlight>
                  <a:srgbClr val="FFFF00"/>
                </a:highlight>
              </a:rPr>
              <a:t>Exemple créé sur </a:t>
            </a:r>
            <a:r>
              <a:rPr lang="fr-CA" dirty="0" err="1">
                <a:highlight>
                  <a:srgbClr val="FFFF00"/>
                </a:highlight>
              </a:rPr>
              <a:t>Canva</a:t>
            </a:r>
            <a:endParaRPr lang="fr-CA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60154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C58E72-F4A8-4248-B452-CBE58A200E28}"/>
              </a:ext>
            </a:extLst>
          </p:cNvPr>
          <p:cNvSpPr/>
          <p:nvPr/>
        </p:nvSpPr>
        <p:spPr>
          <a:xfrm>
            <a:off x="0" y="221942"/>
            <a:ext cx="3879542" cy="491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latin typeface="Ink Free" panose="03080402000500000000" pitchFamily="66" charset="0"/>
            </a:endParaRPr>
          </a:p>
          <a:p>
            <a:pPr algn="ctr"/>
            <a:r>
              <a:rPr lang="fr-CA" dirty="0">
                <a:latin typeface="Ink Free" panose="03080402000500000000" pitchFamily="66" charset="0"/>
              </a:rPr>
              <a:t>ACTIVITÉ BRISE-GLACE</a:t>
            </a:r>
            <a:endParaRPr lang="fr-CA" dirty="0"/>
          </a:p>
          <a:p>
            <a:pPr algn="ctr"/>
            <a:endParaRPr lang="fr-C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6D072E-C9B6-46F5-BFB7-F3B9D8266530}"/>
              </a:ext>
            </a:extLst>
          </p:cNvPr>
          <p:cNvSpPr/>
          <p:nvPr/>
        </p:nvSpPr>
        <p:spPr>
          <a:xfrm>
            <a:off x="9765437" y="233838"/>
            <a:ext cx="2426563" cy="47939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latin typeface="Century Gothic" panose="020B0502020202020204" pitchFamily="34" charset="0"/>
              </a:rPr>
              <a:t>En grand groupe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F6D415F6-7C39-4AB9-A0E9-79C6E7D1F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97" y="-184"/>
            <a:ext cx="10241280" cy="1234440"/>
          </a:xfrm>
        </p:spPr>
        <p:txBody>
          <a:bodyPr>
            <a:normAutofit/>
          </a:bodyPr>
          <a:lstStyle/>
          <a:p>
            <a:pPr algn="ctr"/>
            <a:r>
              <a:rPr lang="fr-CA" sz="3200" b="1" dirty="0">
                <a:solidFill>
                  <a:schemeClr val="accent1">
                    <a:lumMod val="50000"/>
                  </a:schemeClr>
                </a:solidFill>
                <a:latin typeface="Cavolini"/>
                <a:cs typeface="Cavolini"/>
              </a:rPr>
              <a:t>Affiche-toi!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E402874-BB9F-4461-AED8-E05FB8408683}"/>
              </a:ext>
            </a:extLst>
          </p:cNvPr>
          <p:cNvSpPr txBox="1"/>
          <p:nvPr/>
        </p:nvSpPr>
        <p:spPr>
          <a:xfrm>
            <a:off x="3076419" y="801040"/>
            <a:ext cx="1136341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400" dirty="0">
                <a:latin typeface="Century Gothic" panose="020B0502020202020204" pitchFamily="34" charset="0"/>
                <a:cs typeface="Cavolini" panose="03000502040302020204" pitchFamily="66" charset="0"/>
              </a:rPr>
              <a:t>Qu’est-ce qui te correspond le plus? </a:t>
            </a:r>
          </a:p>
          <a:p>
            <a:endParaRPr lang="fr-CA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aphicFrame>
        <p:nvGraphicFramePr>
          <p:cNvPr id="14" name="Tableau 14">
            <a:extLst>
              <a:ext uri="{FF2B5EF4-FFF2-40B4-BE49-F238E27FC236}">
                <a16:creationId xmlns:a16="http://schemas.microsoft.com/office/drawing/2014/main" id="{CC9477C1-3AB8-4193-8CE2-A641C25765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007001"/>
              </p:ext>
            </p:extLst>
          </p:nvPr>
        </p:nvGraphicFramePr>
        <p:xfrm>
          <a:off x="1039812" y="1547812"/>
          <a:ext cx="10377234" cy="49377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185404">
                  <a:extLst>
                    <a:ext uri="{9D8B030D-6E8A-4147-A177-3AD203B41FA5}">
                      <a16:colId xmlns:a16="http://schemas.microsoft.com/office/drawing/2014/main" val="1583380137"/>
                    </a:ext>
                  </a:extLst>
                </a:gridCol>
                <a:gridCol w="5191830">
                  <a:extLst>
                    <a:ext uri="{9D8B030D-6E8A-4147-A177-3AD203B41FA5}">
                      <a16:colId xmlns:a16="http://schemas.microsoft.com/office/drawing/2014/main" val="1830702883"/>
                    </a:ext>
                  </a:extLst>
                </a:gridCol>
              </a:tblGrid>
              <a:tr h="801695">
                <a:tc>
                  <a:txBody>
                    <a:bodyPr/>
                    <a:lstStyle/>
                    <a:p>
                      <a:r>
                        <a:rPr lang="fr-CA" sz="2400" b="0" dirty="0">
                          <a:latin typeface="Century Gothic"/>
                        </a:rPr>
                        <a:t>L’hyperactif/ l’hyperactive</a:t>
                      </a:r>
                    </a:p>
                    <a:p>
                      <a:endParaRPr lang="fr-CA" sz="2400" b="0" dirty="0">
                        <a:latin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400" b="0" dirty="0">
                          <a:latin typeface="Century Gothic"/>
                        </a:rPr>
                        <a:t>L’humoriste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285265"/>
                  </a:ext>
                </a:extLst>
              </a:tr>
              <a:tr h="817414">
                <a:tc>
                  <a:txBody>
                    <a:bodyPr/>
                    <a:lstStyle/>
                    <a:p>
                      <a:r>
                        <a:rPr lang="fr-CA" sz="2400" dirty="0">
                          <a:latin typeface="Century Gothic"/>
                        </a:rPr>
                        <a:t>L’impatient/ l’impatiente</a:t>
                      </a:r>
                    </a:p>
                    <a:p>
                      <a:endParaRPr lang="fr-CA" sz="2400" dirty="0">
                        <a:latin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400" dirty="0">
                          <a:latin typeface="Century Gothic"/>
                        </a:rPr>
                        <a:t>Le créatif/ la créative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69509"/>
                  </a:ext>
                </a:extLst>
              </a:tr>
              <a:tr h="817414">
                <a:tc>
                  <a:txBody>
                    <a:bodyPr/>
                    <a:lstStyle/>
                    <a:p>
                      <a:r>
                        <a:rPr lang="fr-CA" sz="2400" dirty="0">
                          <a:latin typeface="Century Gothic"/>
                        </a:rPr>
                        <a:t>Le grincheux/ la grincheuse</a:t>
                      </a:r>
                    </a:p>
                    <a:p>
                      <a:endParaRPr lang="fr-CA" sz="2400" dirty="0">
                        <a:latin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400" dirty="0">
                          <a:latin typeface="Century Gothic"/>
                        </a:rPr>
                        <a:t>Le perfectionniste/ la perfectionniste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743659"/>
                  </a:ext>
                </a:extLst>
              </a:tr>
              <a:tr h="801695">
                <a:tc>
                  <a:txBody>
                    <a:bodyPr/>
                    <a:lstStyle/>
                    <a:p>
                      <a:r>
                        <a:rPr lang="fr-CA" sz="2400" dirty="0">
                          <a:latin typeface="Century Gothic"/>
                        </a:rPr>
                        <a:t>Le gourmand/la gourmande</a:t>
                      </a:r>
                    </a:p>
                    <a:p>
                      <a:endParaRPr lang="fr-CA" sz="2400" dirty="0">
                        <a:latin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400" dirty="0">
                          <a:latin typeface="Century Gothic"/>
                        </a:rPr>
                        <a:t>Le sportif/ la sportive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402294"/>
                  </a:ext>
                </a:extLst>
              </a:tr>
              <a:tr h="801695">
                <a:tc>
                  <a:txBody>
                    <a:bodyPr/>
                    <a:lstStyle/>
                    <a:p>
                      <a:r>
                        <a:rPr lang="fr-CA" sz="2400" dirty="0">
                          <a:latin typeface="Century Gothic"/>
                        </a:rPr>
                        <a:t>L’optimiste </a:t>
                      </a:r>
                    </a:p>
                    <a:p>
                      <a:endParaRPr lang="fr-CA" sz="2400" dirty="0">
                        <a:latin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400" dirty="0">
                          <a:latin typeface="Century Gothic"/>
                        </a:rPr>
                        <a:t>Le curieux/ la curieuse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286655"/>
                  </a:ext>
                </a:extLst>
              </a:tr>
              <a:tr h="801695">
                <a:tc>
                  <a:txBody>
                    <a:bodyPr/>
                    <a:lstStyle/>
                    <a:p>
                      <a:r>
                        <a:rPr lang="fr-CA" sz="2400" dirty="0">
                          <a:latin typeface="Century Gothic"/>
                        </a:rPr>
                        <a:t>L’esprit scientifique</a:t>
                      </a:r>
                    </a:p>
                    <a:p>
                      <a:endParaRPr lang="fr-CA" sz="2400" dirty="0">
                        <a:latin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400" dirty="0">
                          <a:latin typeface="Century Gothic"/>
                        </a:rPr>
                        <a:t>L’esprit d’équipe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2429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1045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E7726FF3-504B-4776-AC4A-1FE3A8208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fr-CA" sz="360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Pareil! On fait connaissance!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35F133-E740-428A-9CC0-1E95A0885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fr-CA" sz="180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fr-CA" sz="3200" dirty="0">
                <a:solidFill>
                  <a:schemeClr val="tx2"/>
                </a:solidFill>
                <a:latin typeface="Century Gothic"/>
              </a:rPr>
              <a:t>Trouver, en cinq minutes, le plus de choses que vous avez en commun. Au retour, chaque groupe dira combien de points ils ont en commun et présentera les points les plus intéressants.</a:t>
            </a:r>
            <a:r>
              <a:rPr lang="fr-CA" sz="1800" dirty="0">
                <a:solidFill>
                  <a:schemeClr val="tx2"/>
                </a:solidFill>
                <a:latin typeface="Century Gothic"/>
              </a:rPr>
              <a:t> </a:t>
            </a:r>
            <a:endParaRPr lang="fr-CA" sz="18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A68B84-DFAC-4E12-9EA3-0997A461023E}"/>
              </a:ext>
            </a:extLst>
          </p:cNvPr>
          <p:cNvSpPr/>
          <p:nvPr/>
        </p:nvSpPr>
        <p:spPr>
          <a:xfrm>
            <a:off x="9765436" y="159798"/>
            <a:ext cx="2426563" cy="47939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A" dirty="0">
                <a:latin typeface="Century Gothic" panose="020B0502020202020204" pitchFamily="34" charset="0"/>
              </a:rPr>
              <a:t>Sous-groupes</a:t>
            </a:r>
            <a:endParaRPr lang="fr-CA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C4B655-1076-4438-AC32-60CBCEB19043}"/>
              </a:ext>
            </a:extLst>
          </p:cNvPr>
          <p:cNvSpPr/>
          <p:nvPr/>
        </p:nvSpPr>
        <p:spPr>
          <a:xfrm>
            <a:off x="0" y="221942"/>
            <a:ext cx="3879542" cy="491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fr-CA">
              <a:latin typeface="Ink Free" panose="03080402000500000000" pitchFamily="66" charset="0"/>
            </a:endParaRPr>
          </a:p>
          <a:p>
            <a:pPr algn="ctr">
              <a:spcAft>
                <a:spcPts val="600"/>
              </a:spcAft>
            </a:pPr>
            <a:r>
              <a:rPr lang="fr-CA" dirty="0">
                <a:latin typeface="Ink Free" panose="03080402000500000000" pitchFamily="66" charset="0"/>
              </a:rPr>
              <a:t>ACTIVITÉ BRISE-GLACE</a:t>
            </a:r>
            <a:endParaRPr lang="fr-CA"/>
          </a:p>
          <a:p>
            <a:pPr algn="ctr">
              <a:spcAft>
                <a:spcPts val="600"/>
              </a:spcAft>
            </a:pP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86620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38248A-211C-4EEC-8401-C761B929F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0A849F-66D9-40C8-BEC8-35AFF8F4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726FF3-504B-4776-AC4A-1FE3A8208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1280679"/>
            <a:ext cx="9833548" cy="1325563"/>
          </a:xfrm>
        </p:spPr>
        <p:txBody>
          <a:bodyPr anchor="b">
            <a:normAutofit/>
          </a:bodyPr>
          <a:lstStyle/>
          <a:p>
            <a:pPr algn="ctr"/>
            <a:r>
              <a:rPr lang="fr-CA" sz="360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Les naufragés </a:t>
            </a:r>
            <a:br>
              <a:rPr lang="fr-CA" sz="360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fr-CA" sz="360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(ou les confiné!)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4542298-A2B1-480F-A11C-A40EDD19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89890" y="0"/>
            <a:ext cx="3902110" cy="2382977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4AEB45E-B965-46A0-8557-C646B5011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21A22C7-11AD-44B0-9BF7-6E3A4582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7049D82-B7F3-4192-8337-4BDB16955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4A7FAD9-577C-4D2E-A3B5-C6D0A39D4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35F133-E740-428A-9CC0-1E95A0885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890979"/>
            <a:ext cx="9833548" cy="26939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fr-CA" sz="180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fr-CA" sz="1800" dirty="0">
                <a:solidFill>
                  <a:schemeClr val="tx2"/>
                </a:solidFill>
                <a:latin typeface="Century Gothic"/>
              </a:rPr>
              <a:t> </a:t>
            </a:r>
            <a:r>
              <a:rPr lang="fr-CA" dirty="0">
                <a:solidFill>
                  <a:schemeClr val="tx2"/>
                </a:solidFill>
                <a:latin typeface="Century Gothic"/>
              </a:rPr>
              <a:t>Si vous aviez la possibilité d’apporter avec vous cinq objets pour un confinement sur une île déserte, lesquels choisiriez- vous ? Chaque équipe doit aboutir à un consensus, sachant que le total de cinq objets est pour toute l’équipe, pas par personne. </a:t>
            </a:r>
            <a:endParaRPr lang="fr-CA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A5C9C35-2375-49EB-B99C-17C87D42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4682671"/>
            <a:ext cx="2898948" cy="2175328"/>
            <a:chOff x="-305" y="-1"/>
            <a:chExt cx="3832880" cy="2876136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E7B8C5-3FC9-47E9-B555-AFCB849A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15B6EFE-6DC2-4A72-AC12-BCCC3638A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E8C1B65-6799-4DD1-B262-01901DA12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3829674-8FAF-4E90-9FB7-C6CE17839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4A68B84-DFAC-4E12-9EA3-0997A461023E}"/>
              </a:ext>
            </a:extLst>
          </p:cNvPr>
          <p:cNvSpPr/>
          <p:nvPr/>
        </p:nvSpPr>
        <p:spPr>
          <a:xfrm>
            <a:off x="9765436" y="159798"/>
            <a:ext cx="2426563" cy="47939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A" dirty="0">
                <a:latin typeface="Century Gothic" panose="020B0502020202020204" pitchFamily="34" charset="0"/>
              </a:rPr>
              <a:t>Sous-groupes</a:t>
            </a:r>
            <a:endParaRPr lang="fr-CA"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1B6474-026F-4BF9-B02C-1648EAA6207A}"/>
              </a:ext>
            </a:extLst>
          </p:cNvPr>
          <p:cNvSpPr/>
          <p:nvPr/>
        </p:nvSpPr>
        <p:spPr>
          <a:xfrm>
            <a:off x="0" y="221942"/>
            <a:ext cx="3879542" cy="491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fr-CA">
              <a:latin typeface="Ink Free" panose="03080402000500000000" pitchFamily="66" charset="0"/>
            </a:endParaRPr>
          </a:p>
          <a:p>
            <a:pPr algn="ctr">
              <a:spcAft>
                <a:spcPts val="600"/>
              </a:spcAft>
            </a:pPr>
            <a:r>
              <a:rPr lang="fr-CA" dirty="0">
                <a:latin typeface="Ink Free" panose="03080402000500000000" pitchFamily="66" charset="0"/>
              </a:rPr>
              <a:t>ACTIVITÉ BRISE-GLACE </a:t>
            </a:r>
            <a:endParaRPr lang="fr-CA"/>
          </a:p>
          <a:p>
            <a:pPr algn="ctr">
              <a:spcAft>
                <a:spcPts val="600"/>
              </a:spcAft>
            </a:pP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28936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726FF3-504B-4776-AC4A-1FE3A8208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164" y="594582"/>
            <a:ext cx="9833548" cy="1325563"/>
          </a:xfrm>
        </p:spPr>
        <p:txBody>
          <a:bodyPr anchor="b">
            <a:normAutofit/>
          </a:bodyPr>
          <a:lstStyle/>
          <a:p>
            <a:pPr algn="ctr"/>
            <a:r>
              <a:rPr lang="fr-CA" sz="3600">
                <a:solidFill>
                  <a:schemeClr val="tx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Moi aussi!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35F133-E740-428A-9CC0-1E95A0885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5350" y="1996177"/>
            <a:ext cx="8436549" cy="379076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fr-CA" sz="3200" dirty="0">
                <a:solidFill>
                  <a:schemeClr val="tx2"/>
                </a:solidFill>
                <a:latin typeface="Century Gothic"/>
              </a:rPr>
              <a:t>Les caméras sont fermées. La première personne sur la liste des participants indiquer son passe-temps favori. Si une autre personne a le même passe-temps, elle ouvre sa caméra. Passez à la prochaine personne sur la liste dont la caméra est fermée et posez-lui la même question et ainsi de suite jusqu’à ce que toutes les caméras soient ouvertes. </a:t>
            </a:r>
            <a:endParaRPr lang="fr-CA" sz="320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4A68B84-DFAC-4E12-9EA3-0997A461023E}"/>
              </a:ext>
            </a:extLst>
          </p:cNvPr>
          <p:cNvSpPr/>
          <p:nvPr/>
        </p:nvSpPr>
        <p:spPr>
          <a:xfrm>
            <a:off x="9765436" y="159798"/>
            <a:ext cx="2426563" cy="47939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A" dirty="0">
                <a:latin typeface="Century Gothic" panose="020B0502020202020204" pitchFamily="34" charset="0"/>
              </a:rPr>
              <a:t>En grand groupe</a:t>
            </a:r>
            <a:endParaRPr lang="fr-CA"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1B6474-026F-4BF9-B02C-1648EAA6207A}"/>
              </a:ext>
            </a:extLst>
          </p:cNvPr>
          <p:cNvSpPr/>
          <p:nvPr/>
        </p:nvSpPr>
        <p:spPr>
          <a:xfrm>
            <a:off x="0" y="221942"/>
            <a:ext cx="3879542" cy="491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fr-CA">
              <a:latin typeface="Ink Free" panose="03080402000500000000" pitchFamily="66" charset="0"/>
            </a:endParaRPr>
          </a:p>
          <a:p>
            <a:pPr algn="ctr">
              <a:spcAft>
                <a:spcPts val="600"/>
              </a:spcAft>
            </a:pPr>
            <a:r>
              <a:rPr lang="fr-CA" dirty="0">
                <a:latin typeface="Ink Free" panose="03080402000500000000" pitchFamily="66" charset="0"/>
              </a:rPr>
              <a:t>ACTIVITÉ BRISE-GLACE </a:t>
            </a:r>
            <a:endParaRPr lang="fr-CA"/>
          </a:p>
          <a:p>
            <a:pPr algn="ctr">
              <a:spcAft>
                <a:spcPts val="600"/>
              </a:spcAft>
            </a:pP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00816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726FF3-504B-4776-AC4A-1FE3A8208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87" y="2143152"/>
            <a:ext cx="6147455" cy="145405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kern="1200" dirty="0">
                <a:solidFill>
                  <a:schemeClr val="tx2"/>
                </a:solidFill>
                <a:latin typeface="Century Gothic"/>
              </a:rPr>
              <a:t>SELON TOI, À QUOI RESSEMBLERA LE CAMP VIRTUEL EN MATHÉMATIQUES?</a:t>
            </a:r>
            <a:br>
              <a:rPr lang="en-US" sz="2800" kern="1200" dirty="0">
                <a:latin typeface="Century Gothic"/>
              </a:rPr>
            </a:br>
            <a:br>
              <a:rPr lang="en-US" sz="2800" kern="1200" dirty="0">
                <a:latin typeface="Century Gothic"/>
              </a:rPr>
            </a:br>
            <a:r>
              <a:rPr lang="en-US" sz="3200" kern="1200" dirty="0">
                <a:solidFill>
                  <a:schemeClr val="tx2"/>
                </a:solidFill>
                <a:latin typeface="Century Gothic"/>
              </a:rPr>
              <a:t>Quelles </a:t>
            </a:r>
            <a:r>
              <a:rPr lang="en-US" sz="3200" kern="1200" dirty="0" err="1">
                <a:solidFill>
                  <a:schemeClr val="tx2"/>
                </a:solidFill>
                <a:latin typeface="Century Gothic"/>
              </a:rPr>
              <a:t>sont</a:t>
            </a:r>
            <a:r>
              <a:rPr lang="en-US" sz="3200" kern="1200" dirty="0">
                <a:solidFill>
                  <a:schemeClr val="tx2"/>
                </a:solidFill>
                <a:latin typeface="Century Gothic"/>
              </a:rPr>
              <a:t> </a:t>
            </a:r>
            <a:r>
              <a:rPr lang="en-US" sz="3200" kern="1200" dirty="0" err="1">
                <a:solidFill>
                  <a:schemeClr val="tx2"/>
                </a:solidFill>
                <a:latin typeface="Century Gothic"/>
              </a:rPr>
              <a:t>tes</a:t>
            </a:r>
            <a:r>
              <a:rPr lang="en-US" sz="3200" kern="1200" dirty="0">
                <a:solidFill>
                  <a:schemeClr val="tx2"/>
                </a:solidFill>
                <a:latin typeface="Century Gothic"/>
              </a:rPr>
              <a:t> </a:t>
            </a:r>
            <a:r>
              <a:rPr lang="en-US" sz="3200" kern="1200" dirty="0" err="1">
                <a:solidFill>
                  <a:schemeClr val="tx2"/>
                </a:solidFill>
                <a:latin typeface="Century Gothic"/>
              </a:rPr>
              <a:t>attentes</a:t>
            </a:r>
            <a:r>
              <a:rPr lang="en-US" sz="3200" kern="1200" dirty="0">
                <a:solidFill>
                  <a:schemeClr val="tx2"/>
                </a:solidFill>
                <a:latin typeface="Century Gothic"/>
              </a:rPr>
              <a:t>?</a:t>
            </a:r>
            <a:br>
              <a:rPr lang="en-US" sz="2800" kern="1200" dirty="0">
                <a:latin typeface="Century Gothic"/>
              </a:rPr>
            </a:br>
            <a:br>
              <a:rPr lang="en-US" sz="2800" kern="1200" dirty="0">
                <a:latin typeface="Century Gothic"/>
              </a:rPr>
            </a:br>
            <a:r>
              <a:rPr lang="en-US" sz="3200" kern="1200" dirty="0">
                <a:solidFill>
                  <a:schemeClr val="tx2"/>
                </a:solidFill>
                <a:latin typeface="Century Gothic"/>
              </a:rPr>
              <a:t>Quels </a:t>
            </a:r>
            <a:r>
              <a:rPr lang="en-US" sz="3200" kern="1200" dirty="0" err="1">
                <a:solidFill>
                  <a:schemeClr val="tx2"/>
                </a:solidFill>
                <a:latin typeface="Century Gothic"/>
              </a:rPr>
              <a:t>sont</a:t>
            </a:r>
            <a:r>
              <a:rPr lang="en-US" sz="3200" kern="1200" dirty="0">
                <a:solidFill>
                  <a:schemeClr val="tx2"/>
                </a:solidFill>
                <a:latin typeface="Century Gothic"/>
              </a:rPr>
              <a:t> </a:t>
            </a:r>
            <a:r>
              <a:rPr lang="en-US" sz="3200" kern="1200" dirty="0" err="1">
                <a:solidFill>
                  <a:schemeClr val="tx2"/>
                </a:solidFill>
                <a:latin typeface="Century Gothic"/>
              </a:rPr>
              <a:t>tes</a:t>
            </a:r>
            <a:r>
              <a:rPr lang="en-US" sz="3200" kern="1200" dirty="0">
                <a:solidFill>
                  <a:schemeClr val="tx2"/>
                </a:solidFill>
                <a:latin typeface="Century Gothic"/>
              </a:rPr>
              <a:t> </a:t>
            </a:r>
            <a:r>
              <a:rPr lang="en-US" sz="3200" kern="1200" dirty="0" err="1">
                <a:solidFill>
                  <a:schemeClr val="tx2"/>
                </a:solidFill>
                <a:latin typeface="Century Gothic"/>
              </a:rPr>
              <a:t>objectifs</a:t>
            </a:r>
            <a:r>
              <a:rPr lang="en-US" sz="3200" kern="1200" dirty="0">
                <a:solidFill>
                  <a:schemeClr val="tx2"/>
                </a:solidFill>
                <a:latin typeface="Century Gothic"/>
              </a:rPr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Image 5">
            <a:extLst>
              <a:ext uri="{FF2B5EF4-FFF2-40B4-BE49-F238E27FC236}">
                <a16:creationId xmlns:a16="http://schemas.microsoft.com/office/drawing/2014/main" id="{3582138F-C915-4523-BDFA-2F5D48F64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2526" y="1396740"/>
            <a:ext cx="3814393" cy="474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23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F35728-1FC4-4206-8613-8D76F71D0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Cavolini" panose="03000502040302020204" pitchFamily="66" charset="0"/>
              </a:rPr>
              <a:t>Présentation du camp virtuel en mathématiques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558DC1A-7DBA-470E-93B4-90C7B602609F}"/>
              </a:ext>
            </a:extLst>
          </p:cNvPr>
          <p:cNvSpPr txBox="1"/>
          <p:nvPr/>
        </p:nvSpPr>
        <p:spPr>
          <a:xfrm>
            <a:off x="-466941" y="1914375"/>
            <a:ext cx="60945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CA" sz="1800" b="0" i="0" u="none" strike="noStrike" dirty="0">
                <a:solidFill>
                  <a:srgbClr val="0944A1"/>
                </a:solidFill>
                <a:effectLst/>
                <a:latin typeface="Century Gothic" panose="020B0502020202020204" pitchFamily="34" charset="0"/>
              </a:rPr>
              <a:t>SEMAINE 1</a:t>
            </a:r>
            <a:endParaRPr lang="fr-CA" b="0" dirty="0">
              <a:effectLst/>
              <a:latin typeface="Century Gothic" panose="020B0502020202020204" pitchFamily="34" charset="0"/>
            </a:endParaRPr>
          </a:p>
          <a:p>
            <a:br>
              <a:rPr lang="fr-CA" dirty="0"/>
            </a:br>
            <a:endParaRPr lang="fr-CA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52AE6A7-F533-45B9-AF62-E40F88BAAEB0}"/>
              </a:ext>
            </a:extLst>
          </p:cNvPr>
          <p:cNvSpPr txBox="1"/>
          <p:nvPr/>
        </p:nvSpPr>
        <p:spPr>
          <a:xfrm>
            <a:off x="2927143" y="1914375"/>
            <a:ext cx="63475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CA" sz="1800" b="0" i="0" u="none" strike="noStrike" dirty="0">
                <a:solidFill>
                  <a:srgbClr val="0944A1"/>
                </a:solidFill>
                <a:effectLst/>
                <a:latin typeface="Century Gothic" panose="020B0502020202020204" pitchFamily="34" charset="0"/>
              </a:rPr>
              <a:t>SEMAINE 2</a:t>
            </a:r>
            <a:endParaRPr lang="fr-CA" b="0" dirty="0">
              <a:effectLst/>
              <a:latin typeface="Century Gothic" panose="020B0502020202020204" pitchFamily="34" charset="0"/>
            </a:endParaRPr>
          </a:p>
          <a:p>
            <a:br>
              <a:rPr lang="fr-CA" dirty="0"/>
            </a:br>
            <a:endParaRPr lang="fr-CA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C1AF197-E68F-4E66-9016-BE8311713A4D}"/>
              </a:ext>
            </a:extLst>
          </p:cNvPr>
          <p:cNvSpPr txBox="1"/>
          <p:nvPr/>
        </p:nvSpPr>
        <p:spPr>
          <a:xfrm>
            <a:off x="6273352" y="1914375"/>
            <a:ext cx="63475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CA" sz="1800" b="0" i="0" u="none" strike="noStrike" dirty="0">
                <a:solidFill>
                  <a:srgbClr val="0944A1"/>
                </a:solidFill>
                <a:effectLst/>
                <a:latin typeface="Century Gothic" panose="020B0502020202020204" pitchFamily="34" charset="0"/>
              </a:rPr>
              <a:t>SEMAINE 3</a:t>
            </a:r>
            <a:endParaRPr lang="fr-CA" b="0" dirty="0">
              <a:effectLst/>
              <a:latin typeface="Century Gothic" panose="020B0502020202020204" pitchFamily="34" charset="0"/>
            </a:endParaRPr>
          </a:p>
          <a:p>
            <a:br>
              <a:rPr lang="fr-CA" dirty="0"/>
            </a:br>
            <a:endParaRPr lang="fr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213564-C6FA-4A7D-98BD-0CAE6E5A3AD8}"/>
              </a:ext>
            </a:extLst>
          </p:cNvPr>
          <p:cNvSpPr/>
          <p:nvPr/>
        </p:nvSpPr>
        <p:spPr>
          <a:xfrm>
            <a:off x="1279741" y="2316846"/>
            <a:ext cx="2601157" cy="284973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LA DÉCOUVERTE</a:t>
            </a:r>
          </a:p>
          <a:p>
            <a:pPr algn="ctr"/>
            <a:endParaRPr lang="fr-CA" dirty="0"/>
          </a:p>
          <a:p>
            <a:pPr algn="ctr"/>
            <a:endParaRPr lang="fr-CA" dirty="0"/>
          </a:p>
          <a:p>
            <a:pPr algn="ctr"/>
            <a:endParaRPr lang="fr-CA" dirty="0"/>
          </a:p>
          <a:p>
            <a:pPr algn="ctr"/>
            <a:endParaRPr lang="fr-CA" dirty="0"/>
          </a:p>
          <a:p>
            <a:pPr algn="ctr"/>
            <a:endParaRPr lang="fr-CA" dirty="0"/>
          </a:p>
          <a:p>
            <a:pPr algn="ctr"/>
            <a:endParaRPr lang="fr-CA" dirty="0"/>
          </a:p>
          <a:p>
            <a:pPr algn="ctr"/>
            <a:endParaRPr lang="fr-CA" dirty="0"/>
          </a:p>
          <a:p>
            <a:pPr algn="ctr"/>
            <a:endParaRPr lang="fr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CD5FD4-7F58-45FE-8DE5-FE1117213DE9}"/>
              </a:ext>
            </a:extLst>
          </p:cNvPr>
          <p:cNvSpPr/>
          <p:nvPr/>
        </p:nvSpPr>
        <p:spPr>
          <a:xfrm>
            <a:off x="8146002" y="2319732"/>
            <a:ext cx="2601157" cy="2849732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LES PARCS D’ATTRACTION</a:t>
            </a:r>
          </a:p>
          <a:p>
            <a:pPr algn="ctr"/>
            <a:endParaRPr lang="fr-CA" dirty="0"/>
          </a:p>
          <a:p>
            <a:pPr algn="ctr"/>
            <a:endParaRPr lang="fr-CA" dirty="0"/>
          </a:p>
          <a:p>
            <a:pPr algn="ctr"/>
            <a:endParaRPr lang="fr-CA" dirty="0"/>
          </a:p>
          <a:p>
            <a:pPr algn="ctr"/>
            <a:endParaRPr lang="fr-CA" dirty="0"/>
          </a:p>
          <a:p>
            <a:pPr algn="ctr"/>
            <a:endParaRPr lang="fr-CA" dirty="0"/>
          </a:p>
          <a:p>
            <a:pPr algn="ctr"/>
            <a:endParaRPr lang="fr-C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DAAAE8-0D38-4B05-A610-92975B67BE4E}"/>
              </a:ext>
            </a:extLst>
          </p:cNvPr>
          <p:cNvSpPr/>
          <p:nvPr/>
        </p:nvSpPr>
        <p:spPr>
          <a:xfrm>
            <a:off x="4747873" y="2318987"/>
            <a:ext cx="2601157" cy="28497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LE PLEIN AIR</a:t>
            </a:r>
          </a:p>
          <a:p>
            <a:pPr algn="ctr"/>
            <a:endParaRPr lang="fr-CA" dirty="0"/>
          </a:p>
          <a:p>
            <a:pPr algn="ctr"/>
            <a:endParaRPr lang="fr-CA" dirty="0"/>
          </a:p>
          <a:p>
            <a:pPr algn="ctr"/>
            <a:endParaRPr lang="fr-CA" dirty="0"/>
          </a:p>
          <a:p>
            <a:pPr algn="ctr"/>
            <a:endParaRPr lang="fr-CA" dirty="0"/>
          </a:p>
          <a:p>
            <a:pPr algn="ctr"/>
            <a:endParaRPr lang="fr-CA" dirty="0"/>
          </a:p>
          <a:p>
            <a:pPr algn="ctr"/>
            <a:endParaRPr lang="fr-CA" dirty="0"/>
          </a:p>
          <a:p>
            <a:pPr algn="ctr"/>
            <a:endParaRPr lang="fr-C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CCE9FC-DFF0-465B-A896-3C356DEA0C00}"/>
              </a:ext>
            </a:extLst>
          </p:cNvPr>
          <p:cNvSpPr/>
          <p:nvPr/>
        </p:nvSpPr>
        <p:spPr>
          <a:xfrm>
            <a:off x="1279741" y="5166579"/>
            <a:ext cx="2601157" cy="119851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dirty="0">
                <a:latin typeface="Century Gothic" panose="020B0502020202020204" pitchFamily="34" charset="0"/>
              </a:rPr>
              <a:t>Sous-thèmes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600" dirty="0">
                <a:latin typeface="Century Gothic" panose="020B0502020202020204" pitchFamily="34" charset="0"/>
              </a:rPr>
              <a:t>Codage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600" dirty="0">
                <a:latin typeface="Century Gothic" panose="020B0502020202020204" pitchFamily="34" charset="0"/>
              </a:rPr>
              <a:t>Jeux olympiques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600" dirty="0">
                <a:latin typeface="Century Gothic" panose="020B0502020202020204" pitchFamily="34" charset="0"/>
              </a:rPr>
              <a:t>Voyage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B0A652-D408-4C99-B7C3-4DB4C1FB997A}"/>
              </a:ext>
            </a:extLst>
          </p:cNvPr>
          <p:cNvSpPr/>
          <p:nvPr/>
        </p:nvSpPr>
        <p:spPr>
          <a:xfrm>
            <a:off x="8146002" y="5166838"/>
            <a:ext cx="2601157" cy="11985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dirty="0">
                <a:latin typeface="Century Gothic" panose="020B0502020202020204" pitchFamily="34" charset="0"/>
              </a:rPr>
              <a:t>Sous-thèmes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600" dirty="0">
                <a:latin typeface="Century Gothic" panose="020B0502020202020204" pitchFamily="34" charset="0"/>
              </a:rPr>
              <a:t>Manèges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600" dirty="0">
                <a:latin typeface="Century Gothic" panose="020B0502020202020204" pitchFamily="34" charset="0"/>
              </a:rPr>
              <a:t>Jeux de hasard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6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B5E1A5-E52B-4689-AABE-E6ACA7EA09C7}"/>
              </a:ext>
            </a:extLst>
          </p:cNvPr>
          <p:cNvSpPr/>
          <p:nvPr/>
        </p:nvSpPr>
        <p:spPr>
          <a:xfrm>
            <a:off x="4747873" y="5166579"/>
            <a:ext cx="2601157" cy="11985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600" dirty="0">
              <a:latin typeface="Century Gothic" panose="020B0502020202020204" pitchFamily="34" charset="0"/>
            </a:endParaRPr>
          </a:p>
          <a:p>
            <a:pPr algn="ctr"/>
            <a:r>
              <a:rPr lang="fr-CA" sz="1600" dirty="0">
                <a:latin typeface="Century Gothic" panose="020B0502020202020204" pitchFamily="34" charset="0"/>
              </a:rPr>
              <a:t>Sous-thème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600" dirty="0">
                <a:latin typeface="Century Gothic" panose="020B0502020202020204" pitchFamily="34" charset="0"/>
              </a:rPr>
              <a:t>Camping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600" dirty="0">
                <a:latin typeface="Century Gothic" panose="020B0502020202020204" pitchFamily="34" charset="0"/>
              </a:rPr>
              <a:t>Canot-camping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600" dirty="0">
                <a:latin typeface="Century Gothic" panose="020B0502020202020204" pitchFamily="34" charset="0"/>
              </a:rPr>
              <a:t>Voilier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600" dirty="0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86BA79CD-CE8B-412F-AF15-68AF49DD2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37500" y="2843040"/>
            <a:ext cx="1685636" cy="220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2D9FD2A5-C8D9-4B11-90ED-72ECAD6A1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8748" y="3397843"/>
            <a:ext cx="2108447" cy="119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2F624516-56EE-46E6-96F2-C010CB82C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05706" y="3164971"/>
            <a:ext cx="1846548" cy="18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140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F35728-1FC4-4206-8613-8D76F71D0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45" y="-217725"/>
            <a:ext cx="10241280" cy="1234440"/>
          </a:xfrm>
        </p:spPr>
        <p:txBody>
          <a:bodyPr/>
          <a:lstStyle/>
          <a:p>
            <a:pPr algn="ctr"/>
            <a:r>
              <a:rPr lang="fr-CA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Cavolini" panose="03000502040302020204" pitchFamily="66" charset="0"/>
              </a:rPr>
              <a:t>Matériel fourni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AE2C54-41A6-4FCC-BEF0-18AF109B8AB0}"/>
              </a:ext>
            </a:extLst>
          </p:cNvPr>
          <p:cNvSpPr/>
          <p:nvPr/>
        </p:nvSpPr>
        <p:spPr>
          <a:xfrm>
            <a:off x="9765436" y="159797"/>
            <a:ext cx="2426563" cy="71909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latin typeface="Century Gothic" panose="020B0502020202020204" pitchFamily="34" charset="0"/>
              </a:rPr>
              <a:t>À partir de la semaine 2</a:t>
            </a:r>
          </a:p>
        </p:txBody>
      </p:sp>
      <p:pic>
        <p:nvPicPr>
          <p:cNvPr id="3074" name="Picture 2" descr="Micro:bit Educational Foundation | micro:bit">
            <a:extLst>
              <a:ext uri="{FF2B5EF4-FFF2-40B4-BE49-F238E27FC236}">
                <a16:creationId xmlns:a16="http://schemas.microsoft.com/office/drawing/2014/main" id="{458E1E37-D753-4326-8762-30415C8F5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1367494"/>
            <a:ext cx="61722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6BAA78C-2AD3-4566-B5CC-149646538781}"/>
              </a:ext>
            </a:extLst>
          </p:cNvPr>
          <p:cNvSpPr txBox="1"/>
          <p:nvPr/>
        </p:nvSpPr>
        <p:spPr>
          <a:xfrm>
            <a:off x="332913" y="2452002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>
                <a:highlight>
                  <a:srgbClr val="FFFF00"/>
                </a:highlight>
              </a:rPr>
              <a:t>Source : https://microbit.org/</a:t>
            </a:r>
          </a:p>
        </p:txBody>
      </p:sp>
    </p:spTree>
    <p:extLst>
      <p:ext uri="{BB962C8B-B14F-4D97-AF65-F5344CB8AC3E}">
        <p14:creationId xmlns:p14="http://schemas.microsoft.com/office/powerpoint/2010/main" val="1222511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F35728-1FC4-4206-8613-8D76F71D0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920" y="480775"/>
            <a:ext cx="10241280" cy="1234440"/>
          </a:xfrm>
        </p:spPr>
        <p:txBody>
          <a:bodyPr/>
          <a:lstStyle/>
          <a:p>
            <a:pPr algn="ctr"/>
            <a:r>
              <a:rPr lang="fr-CA" b="1" dirty="0">
                <a:solidFill>
                  <a:schemeClr val="accent1">
                    <a:lumMod val="75000"/>
                  </a:schemeClr>
                </a:solidFill>
                <a:latin typeface="Century Gothic"/>
                <a:cs typeface="Cavolini"/>
              </a:rPr>
              <a:t>Horaire du camp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C7EA79-DCDC-45F1-9277-4967D8F5E8D8}"/>
              </a:ext>
            </a:extLst>
          </p:cNvPr>
          <p:cNvSpPr/>
          <p:nvPr/>
        </p:nvSpPr>
        <p:spPr>
          <a:xfrm>
            <a:off x="878889" y="2015231"/>
            <a:ext cx="3861787" cy="1198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6A54AC-E151-4296-957A-FC0541ADB7A4}"/>
              </a:ext>
            </a:extLst>
          </p:cNvPr>
          <p:cNvSpPr/>
          <p:nvPr/>
        </p:nvSpPr>
        <p:spPr>
          <a:xfrm>
            <a:off x="4740676" y="2015231"/>
            <a:ext cx="3861787" cy="11984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8F33D6-50EE-405E-BAFF-8D59088B7CF9}"/>
              </a:ext>
            </a:extLst>
          </p:cNvPr>
          <p:cNvSpPr/>
          <p:nvPr/>
        </p:nvSpPr>
        <p:spPr>
          <a:xfrm>
            <a:off x="8602463" y="2015231"/>
            <a:ext cx="2210539" cy="119848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B60489-3249-4C22-898D-DB3230A14DEA}"/>
              </a:ext>
            </a:extLst>
          </p:cNvPr>
          <p:cNvSpPr/>
          <p:nvPr/>
        </p:nvSpPr>
        <p:spPr>
          <a:xfrm>
            <a:off x="878888" y="2015231"/>
            <a:ext cx="500109" cy="11984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CA" sz="1600" dirty="0"/>
              <a:t>Coop du matin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20CCAD-C80E-47B4-884B-751A0473FBCC}"/>
              </a:ext>
            </a:extLst>
          </p:cNvPr>
          <p:cNvSpPr/>
          <p:nvPr/>
        </p:nvSpPr>
        <p:spPr>
          <a:xfrm>
            <a:off x="1713390" y="2317072"/>
            <a:ext cx="2175029" cy="2041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latin typeface="Century Gothic" panose="020B0502020202020204" pitchFamily="34" charset="0"/>
              </a:rPr>
              <a:t>60 minutes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5405D9-84F7-4C4E-B2C1-3DB7E48555B8}"/>
              </a:ext>
            </a:extLst>
          </p:cNvPr>
          <p:cNvSpPr/>
          <p:nvPr/>
        </p:nvSpPr>
        <p:spPr>
          <a:xfrm>
            <a:off x="5751249" y="2317071"/>
            <a:ext cx="2175029" cy="2041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latin typeface="Century Gothic" panose="020B0502020202020204" pitchFamily="34" charset="0"/>
              </a:rPr>
              <a:t>60 minutes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EA7931-6730-4B2A-B208-6A446C4650AD}"/>
              </a:ext>
            </a:extLst>
          </p:cNvPr>
          <p:cNvSpPr/>
          <p:nvPr/>
        </p:nvSpPr>
        <p:spPr>
          <a:xfrm>
            <a:off x="9129201" y="2305975"/>
            <a:ext cx="1411549" cy="2152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latin typeface="Century Gothic" panose="020B0502020202020204" pitchFamily="34" charset="0"/>
              </a:rPr>
              <a:t>40 minutes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F2C5515-B17E-4A95-83D5-821E5B856483}"/>
              </a:ext>
            </a:extLst>
          </p:cNvPr>
          <p:cNvSpPr txBox="1"/>
          <p:nvPr/>
        </p:nvSpPr>
        <p:spPr>
          <a:xfrm>
            <a:off x="2325949" y="2760955"/>
            <a:ext cx="102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  <a:latin typeface="Century Gothic" panose="020B0502020202020204" pitchFamily="34" charset="0"/>
              </a:rPr>
              <a:t>BLOC 1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CA58933-3F63-4E55-9FC8-5E050853F03E}"/>
              </a:ext>
            </a:extLst>
          </p:cNvPr>
          <p:cNvSpPr txBox="1"/>
          <p:nvPr/>
        </p:nvSpPr>
        <p:spPr>
          <a:xfrm>
            <a:off x="6322382" y="2728689"/>
            <a:ext cx="112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  <a:latin typeface="Century Gothic" panose="020B0502020202020204" pitchFamily="34" charset="0"/>
              </a:rPr>
              <a:t>BLOC 2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5618AA9-05D3-4FD7-9AA5-BE0B521B3FD4}"/>
              </a:ext>
            </a:extLst>
          </p:cNvPr>
          <p:cNvSpPr txBox="1"/>
          <p:nvPr/>
        </p:nvSpPr>
        <p:spPr>
          <a:xfrm>
            <a:off x="9391094" y="2760026"/>
            <a:ext cx="1057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  <a:latin typeface="Century Gothic" panose="020B0502020202020204" pitchFamily="34" charset="0"/>
              </a:rPr>
              <a:t>BLOC 3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77B1ABA9-92DF-4408-B040-16F7F900A09C}"/>
              </a:ext>
            </a:extLst>
          </p:cNvPr>
          <p:cNvCxnSpPr/>
          <p:nvPr/>
        </p:nvCxnSpPr>
        <p:spPr>
          <a:xfrm>
            <a:off x="4740676" y="3213717"/>
            <a:ext cx="0" cy="10688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C1834E83-1394-4ACB-84FF-4F687561EBF2}"/>
              </a:ext>
            </a:extLst>
          </p:cNvPr>
          <p:cNvCxnSpPr>
            <a:cxnSpLocks/>
          </p:cNvCxnSpPr>
          <p:nvPr/>
        </p:nvCxnSpPr>
        <p:spPr>
          <a:xfrm>
            <a:off x="8602463" y="3213717"/>
            <a:ext cx="0" cy="1136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91BBB477-E317-4650-9B10-49120C0E432B}"/>
              </a:ext>
            </a:extLst>
          </p:cNvPr>
          <p:cNvSpPr txBox="1"/>
          <p:nvPr/>
        </p:nvSpPr>
        <p:spPr>
          <a:xfrm>
            <a:off x="4104483" y="4406842"/>
            <a:ext cx="1646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Century Gothic" panose="020B0502020202020204" pitchFamily="34" charset="0"/>
              </a:rPr>
              <a:t>Pause 10 min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937D8F6-DFF4-4C4E-A5F8-6708EC3DD80C}"/>
              </a:ext>
            </a:extLst>
          </p:cNvPr>
          <p:cNvSpPr txBox="1"/>
          <p:nvPr/>
        </p:nvSpPr>
        <p:spPr>
          <a:xfrm>
            <a:off x="7944031" y="4406842"/>
            <a:ext cx="1646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Century Gothic" panose="020B0502020202020204" pitchFamily="34" charset="0"/>
              </a:rPr>
              <a:t>Pause 10 min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D9B85F17-A47B-4A1D-A6D9-32F9DE24B3D3}"/>
              </a:ext>
            </a:extLst>
          </p:cNvPr>
          <p:cNvCxnSpPr/>
          <p:nvPr/>
        </p:nvCxnSpPr>
        <p:spPr>
          <a:xfrm>
            <a:off x="1128944" y="3213717"/>
            <a:ext cx="0" cy="10688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F29ED4B-5F40-410C-B1E8-512F05E94379}"/>
              </a:ext>
            </a:extLst>
          </p:cNvPr>
          <p:cNvSpPr/>
          <p:nvPr/>
        </p:nvSpPr>
        <p:spPr>
          <a:xfrm>
            <a:off x="248575" y="4350058"/>
            <a:ext cx="3639843" cy="17577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CA" dirty="0">
                <a:latin typeface="Century Gothic"/>
                <a:ea typeface="Calibri" panose="020F0502020204030204" pitchFamily="34" charset="0"/>
                <a:cs typeface="Times New Roman"/>
              </a:rPr>
              <a:t>A</a:t>
            </a:r>
            <a:r>
              <a:rPr lang="fr-CA" sz="1800" dirty="0">
                <a:effectLst/>
                <a:latin typeface="Century Gothic"/>
                <a:ea typeface="Calibri" panose="020F0502020204030204" pitchFamily="34" charset="0"/>
                <a:cs typeface="Times New Roman"/>
              </a:rPr>
              <a:t>ctivité </a:t>
            </a:r>
            <a:r>
              <a:rPr lang="fr-CA" dirty="0">
                <a:latin typeface="Century Gothic"/>
                <a:ea typeface="Calibri" panose="020F0502020204030204" pitchFamily="34" charset="0"/>
                <a:cs typeface="Times New Roman"/>
              </a:rPr>
              <a:t>éclair </a:t>
            </a:r>
            <a:r>
              <a:rPr lang="fr-CA" sz="1800" dirty="0">
                <a:effectLst/>
                <a:latin typeface="Century Gothic"/>
                <a:ea typeface="Calibri" panose="020F0502020204030204" pitchFamily="34" charset="0"/>
                <a:cs typeface="Times New Roman"/>
              </a:rPr>
              <a:t>qui encourage le raisonnement et la réflexion par l’intermédiaire de </a:t>
            </a:r>
            <a:r>
              <a:rPr lang="fr-CA" sz="1800" u="sng" dirty="0">
                <a:effectLst/>
                <a:latin typeface="Century Gothic"/>
                <a:ea typeface="Calibri" panose="020F0502020204030204" pitchFamily="34" charset="0"/>
                <a:cs typeface="Times New Roman"/>
              </a:rPr>
              <a:t>discussions mathématiques.</a:t>
            </a:r>
            <a:endParaRPr lang="fr-CA" dirty="0">
              <a:latin typeface="Century Gothic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241518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88275B0AE56A4C96ECB1058A5E2F9C" ma:contentTypeVersion="17" ma:contentTypeDescription="Create a new document." ma:contentTypeScope="" ma:versionID="31161920be0fa07db7ae543795e24e58">
  <xsd:schema xmlns:xsd="http://www.w3.org/2001/XMLSchema" xmlns:xs="http://www.w3.org/2001/XMLSchema" xmlns:p="http://schemas.microsoft.com/office/2006/metadata/properties" xmlns:ns2="149c4dec-5d68-41ec-af51-029a2a136100" xmlns:ns3="4d973fe5-5de8-41d4-9793-8e45b56aa925" targetNamespace="http://schemas.microsoft.com/office/2006/metadata/properties" ma:root="true" ma:fieldsID="1a5266f2c7288f66ab912a58666df640" ns2:_="" ns3:_="">
    <xsd:import namespace="149c4dec-5d68-41ec-af51-029a2a136100"/>
    <xsd:import namespace="4d973fe5-5de8-41d4-9793-8e45b56aa9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Dat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9c4dec-5d68-41ec-af51-029a2a1361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Date" ma:index="20" nillable="true" ma:displayName="Date " ma:description="Date" ma:format="DateOnly" ma:internalName="Date">
      <xsd:simpleType>
        <xsd:restriction base="dms:DateTime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973fe5-5de8-41d4-9793-8e45b56aa9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149c4dec-5d68-41ec-af51-029a2a13610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E1DE75-CC3A-4199-934C-4C1D0A30D6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9c4dec-5d68-41ec-af51-029a2a136100"/>
    <ds:schemaRef ds:uri="4d973fe5-5de8-41d4-9793-8e45b56aa9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FAA4AD5-D597-4273-8FAF-3E286FDC1EC3}">
  <ds:schemaRefs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elements/1.1/"/>
    <ds:schemaRef ds:uri="http://schemas.microsoft.com/office/2006/documentManagement/types"/>
    <ds:schemaRef ds:uri="d9012ff9-425b-4284-b520-d30f477e4eea"/>
    <ds:schemaRef ds:uri="http://purl.org/dc/terms/"/>
    <ds:schemaRef ds:uri="http://schemas.microsoft.com/office/infopath/2007/PartnerControls"/>
    <ds:schemaRef ds:uri="13b97872-9f34-47fb-83bd-cb2e089649ed"/>
    <ds:schemaRef ds:uri="http://www.w3.org/XML/1998/namespace"/>
    <ds:schemaRef ds:uri="149c4dec-5d68-41ec-af51-029a2a136100"/>
  </ds:schemaRefs>
</ds:datastoreItem>
</file>

<file path=customXml/itemProps3.xml><?xml version="1.0" encoding="utf-8"?>
<ds:datastoreItem xmlns:ds="http://schemas.openxmlformats.org/officeDocument/2006/customXml" ds:itemID="{2A2F162D-8523-43A6-9970-3F41855194C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610</Words>
  <Application>Microsoft Office PowerPoint</Application>
  <PresentationFormat>Grand écran</PresentationFormat>
  <Paragraphs>122</Paragraphs>
  <Slides>15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Office Theme</vt:lpstr>
      <vt:lpstr>SEMAINE 1-LUNDI    CAMP VIRTUEL EN MATHÉMATIQUES   JE DÉCOUVRE LE CAMP </vt:lpstr>
      <vt:lpstr>Affiche-toi!</vt:lpstr>
      <vt:lpstr>Pareil! On fait connaissance! </vt:lpstr>
      <vt:lpstr>Les naufragés  (ou les confiné!)</vt:lpstr>
      <vt:lpstr>Moi aussi!</vt:lpstr>
      <vt:lpstr>SELON TOI, À QUOI RESSEMBLERA LE CAMP VIRTUEL EN MATHÉMATIQUES?  Quelles sont tes attentes?  Quels sont tes objectifs?</vt:lpstr>
      <vt:lpstr>Présentation du camp virtuel en mathématiques</vt:lpstr>
      <vt:lpstr>Matériel fourni</vt:lpstr>
      <vt:lpstr>Horaire du camp</vt:lpstr>
      <vt:lpstr>Exemple « Coop du matin »</vt:lpstr>
      <vt:lpstr>Coop du matin </vt:lpstr>
      <vt:lpstr>INVITÉS EXPERTS</vt:lpstr>
      <vt:lpstr>CODE D’ÉTHIQUE</vt:lpstr>
      <vt:lpstr>Ma carte d’identité  Tu es unique, ta carte d'identité dit qui tu es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 virtuel en mathématiques</dc:title>
  <dc:creator>Isabelle Forget</dc:creator>
  <cp:lastModifiedBy>Estelle de la Chevrotière</cp:lastModifiedBy>
  <cp:revision>137</cp:revision>
  <dcterms:created xsi:type="dcterms:W3CDTF">2021-06-07T15:20:53Z</dcterms:created>
  <dcterms:modified xsi:type="dcterms:W3CDTF">2021-07-07T14:47:53Z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0x0101003588275B0AE56A4C96ECB1058A5E2F9C</vt:lpwstr>
  </property>
</Properties>
</file>